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69" r:id="rId2"/>
    <p:sldId id="267" r:id="rId3"/>
    <p:sldId id="335" r:id="rId4"/>
    <p:sldId id="310" r:id="rId5"/>
    <p:sldId id="314" r:id="rId6"/>
    <p:sldId id="313" r:id="rId7"/>
    <p:sldId id="332" r:id="rId8"/>
    <p:sldId id="333" r:id="rId9"/>
    <p:sldId id="334" r:id="rId10"/>
    <p:sldId id="346" r:id="rId11"/>
    <p:sldId id="345" r:id="rId12"/>
    <p:sldId id="331" r:id="rId13"/>
    <p:sldId id="336" r:id="rId14"/>
    <p:sldId id="337" r:id="rId15"/>
    <p:sldId id="338" r:id="rId16"/>
    <p:sldId id="339" r:id="rId17"/>
    <p:sldId id="340" r:id="rId18"/>
    <p:sldId id="341" r:id="rId19"/>
    <p:sldId id="342" r:id="rId20"/>
    <p:sldId id="343" r:id="rId21"/>
    <p:sldId id="344" r:id="rId22"/>
    <p:sldId id="347" r:id="rId23"/>
    <p:sldId id="348" r:id="rId24"/>
    <p:sldId id="349" r:id="rId25"/>
    <p:sldId id="350" r:id="rId26"/>
    <p:sldId id="351" r:id="rId27"/>
    <p:sldId id="352" r:id="rId28"/>
    <p:sldId id="353" r:id="rId29"/>
    <p:sldId id="355" r:id="rId30"/>
    <p:sldId id="354" r:id="rId31"/>
    <p:sldId id="328" r:id="rId32"/>
    <p:sldId id="330" r:id="rId3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10"/>
    <p:restoredTop sz="94585"/>
  </p:normalViewPr>
  <p:slideViewPr>
    <p:cSldViewPr snapToGrid="0">
      <p:cViewPr varScale="1">
        <p:scale>
          <a:sx n="112" d="100"/>
          <a:sy n="112" d="100"/>
        </p:scale>
        <p:origin x="80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86C3E-B3E8-714D-B4B8-E73E8F9359A1}" type="datetimeFigureOut">
              <a:rPr lang="es-ES" smtClean="0"/>
              <a:t>29/9/25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DAC99-58F1-9B49-8364-3148DF32BDB4}" type="slidenum">
              <a:rPr lang="es-ES" smtClean="0"/>
              <a:t>‹Nº›</a:t>
            </a:fld>
            <a:endParaRPr lang="es-ES"/>
          </a:p>
        </p:txBody>
      </p:sp>
    </p:spTree>
    <p:extLst>
      <p:ext uri="{BB962C8B-B14F-4D97-AF65-F5344CB8AC3E}">
        <p14:creationId xmlns:p14="http://schemas.microsoft.com/office/powerpoint/2010/main" val="1427424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57DAC99-58F1-9B49-8364-3148DF32BDB4}" type="slidenum">
              <a:rPr lang="es-ES" smtClean="0"/>
              <a:t>8</a:t>
            </a:fld>
            <a:endParaRPr lang="es-ES"/>
          </a:p>
        </p:txBody>
      </p:sp>
    </p:spTree>
    <p:extLst>
      <p:ext uri="{BB962C8B-B14F-4D97-AF65-F5344CB8AC3E}">
        <p14:creationId xmlns:p14="http://schemas.microsoft.com/office/powerpoint/2010/main" val="1782025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6D92B-6139-81D7-39CD-DD5D8B9953D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CADCC71-BA0F-E3C2-BD02-1BB9D557CE0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66E86D2-48C5-6472-68E4-D29CFE309580}"/>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7807321-C59B-36DC-E2D2-C15221932C93}"/>
              </a:ext>
            </a:extLst>
          </p:cNvPr>
          <p:cNvSpPr>
            <a:spLocks noGrp="1"/>
          </p:cNvSpPr>
          <p:nvPr>
            <p:ph type="sldNum" sz="quarter" idx="5"/>
          </p:nvPr>
        </p:nvSpPr>
        <p:spPr/>
        <p:txBody>
          <a:bodyPr/>
          <a:lstStyle/>
          <a:p>
            <a:fld id="{957DAC99-58F1-9B49-8364-3148DF32BDB4}" type="slidenum">
              <a:rPr lang="es-ES" smtClean="0"/>
              <a:t>10</a:t>
            </a:fld>
            <a:endParaRPr lang="es-ES"/>
          </a:p>
        </p:txBody>
      </p:sp>
    </p:spTree>
    <p:extLst>
      <p:ext uri="{BB962C8B-B14F-4D97-AF65-F5344CB8AC3E}">
        <p14:creationId xmlns:p14="http://schemas.microsoft.com/office/powerpoint/2010/main" val="3859016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556CE-0C4C-062B-65F9-0F4A7DD6023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1C886C1-F141-532D-0248-1F152640F50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E008EC6-F4B9-CEEF-E62D-6B19F69EF7D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5BB424E3-2DFE-C0F9-D84D-A465AD3417F0}"/>
              </a:ext>
            </a:extLst>
          </p:cNvPr>
          <p:cNvSpPr>
            <a:spLocks noGrp="1"/>
          </p:cNvSpPr>
          <p:nvPr>
            <p:ph type="sldNum" sz="quarter" idx="5"/>
          </p:nvPr>
        </p:nvSpPr>
        <p:spPr/>
        <p:txBody>
          <a:bodyPr/>
          <a:lstStyle/>
          <a:p>
            <a:fld id="{957DAC99-58F1-9B49-8364-3148DF32BDB4}" type="slidenum">
              <a:rPr lang="es-ES" smtClean="0"/>
              <a:t>31</a:t>
            </a:fld>
            <a:endParaRPr lang="es-ES"/>
          </a:p>
        </p:txBody>
      </p:sp>
    </p:spTree>
    <p:extLst>
      <p:ext uri="{BB962C8B-B14F-4D97-AF65-F5344CB8AC3E}">
        <p14:creationId xmlns:p14="http://schemas.microsoft.com/office/powerpoint/2010/main" val="2253512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092E4-6F8F-4285-AE51-81F00E70ED8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E055CA4A-F6AF-0492-124D-E68BDA2FF1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2F78B14-00DC-59B4-9EF3-6EF0B363D8BB}"/>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290C43C9-F49F-EB83-B31C-2EAACE7A197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BBA7747-4067-FEBA-A7E2-2BA838F20A6D}"/>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474268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7C3E54-DB61-5D71-6243-6937770BDC2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52B30E0-C659-23F0-1A5F-D33872DA2B1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E69ECB-F4AD-70A8-FA36-D48D0A9B64E8}"/>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BD0254A8-00D4-A94B-6B5C-06837DB208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E2BA45-FA8C-8441-5799-B238D93071C9}"/>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1502397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C2D5973-88BA-F71C-BB82-647A1F1AFA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AA0D84D-8646-784E-0AA3-B9B4B72EFFF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45D7457-A51B-F3A4-0F12-208FDE5B85F8}"/>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A7BB72F5-B591-562C-12C1-8A634E198CB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2DF750C-1910-2E23-68F7-F54369300B3E}"/>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2582228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9A7CF7-97AD-9009-3E6C-DC75AF7E7DB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EF614B-E867-9285-2496-194D68E4EE3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CCCF769-84B6-07B3-D907-8F4B84BA778F}"/>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FB1230BD-5677-AE63-01DF-3D7FCC8D65F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C9585C9-9CCD-9F58-7C97-61696AC03B74}"/>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3145714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0A55B2-2D08-58F4-B3A2-ED08615ED70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2B6703B-F510-173A-6271-D9D2C5C5F66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DE359A5-5D85-1ADA-107B-DCD308613D47}"/>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64F1354F-28E3-FC2C-1E6B-B1FAD123B79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40F2E80-2772-1C34-D6BD-FE1A3634A5F1}"/>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820505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EA5DE9-0060-3FA7-C397-66ED5864B34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22BAF9-EFB7-B56D-BFB4-D96C678074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7D56B7F-10C1-4798-3A48-47499490DCE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696F59D8-DB79-84B1-AD73-26C642111784}"/>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6" name="Marcador de pie de página 5">
            <a:extLst>
              <a:ext uri="{FF2B5EF4-FFF2-40B4-BE49-F238E27FC236}">
                <a16:creationId xmlns:a16="http://schemas.microsoft.com/office/drawing/2014/main" id="{8EE02F4B-CBEC-0FEF-B453-BC96A4F9FFE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CFAD31A-5285-AB0D-258A-D36E980030EC}"/>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2410344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6EB074-F0CB-D1AB-3AD5-5265C4F4A4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1C89F5D-F1CC-5438-CD5B-BBF818F7A6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DA0FE3D-75DC-D848-2C68-CE43716652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1D3BC993-F73B-545D-E3FD-7C7BF0F85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BB973D6-A571-592F-78B8-EA51827B266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07AA9E9-3040-A49C-E26B-DF96C3714EBE}"/>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8" name="Marcador de pie de página 7">
            <a:extLst>
              <a:ext uri="{FF2B5EF4-FFF2-40B4-BE49-F238E27FC236}">
                <a16:creationId xmlns:a16="http://schemas.microsoft.com/office/drawing/2014/main" id="{34957123-2A0F-A384-A11E-201152B9F4CA}"/>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ED636A5C-B75A-6906-19D0-5CD59A847BF6}"/>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2060193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FF1CC3-8AC9-ED8C-C563-32A0E6E72D2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43B0395-043B-DA1B-C9EA-E9F2922BE46B}"/>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4" name="Marcador de pie de página 3">
            <a:extLst>
              <a:ext uri="{FF2B5EF4-FFF2-40B4-BE49-F238E27FC236}">
                <a16:creationId xmlns:a16="http://schemas.microsoft.com/office/drawing/2014/main" id="{C2B5CA1C-F9A1-E77F-286C-32EE517A16F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13018E46-4460-3300-29D4-B127F700FEBC}"/>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2721732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811373F-7E07-86A5-31E2-9B35107D98CF}"/>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3" name="Marcador de pie de página 2">
            <a:extLst>
              <a:ext uri="{FF2B5EF4-FFF2-40B4-BE49-F238E27FC236}">
                <a16:creationId xmlns:a16="http://schemas.microsoft.com/office/drawing/2014/main" id="{524F7781-A774-CD14-D857-69A08025B88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B4FBB17-E547-2E84-D4D6-D1B944A4B6C4}"/>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3686822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50810-A493-FCB2-0355-36DCC8FAAD0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D8FBF5D-93EC-BCEC-5518-99C7E3F387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F84573A-D5B7-7E8B-0C7D-8FBC296C37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866D58B-03DE-B3F3-588C-311BDC2D8397}"/>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6" name="Marcador de pie de página 5">
            <a:extLst>
              <a:ext uri="{FF2B5EF4-FFF2-40B4-BE49-F238E27FC236}">
                <a16:creationId xmlns:a16="http://schemas.microsoft.com/office/drawing/2014/main" id="{829C67FE-79DB-675B-E292-1C15297E9F7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776F990-B89F-3A5F-FDCC-87DEEF2D3032}"/>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445537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52BAC3-7687-0BDD-85AD-71A8A2732D1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C82237A5-3E43-05CD-C162-F2466E1F39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9D66CDE-CB9D-A3C7-BEB3-FDBC8B99C6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EE4A7DE-80F2-4C44-36EB-E83629460364}"/>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6" name="Marcador de pie de página 5">
            <a:extLst>
              <a:ext uri="{FF2B5EF4-FFF2-40B4-BE49-F238E27FC236}">
                <a16:creationId xmlns:a16="http://schemas.microsoft.com/office/drawing/2014/main" id="{7B4A03CE-2767-1BFB-863F-027E7A4FBEA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CA513DD-29EE-DD76-2380-431BE527F6FC}"/>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3598347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3D4E8CC-A59A-0EA6-30CC-DDDB736F53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1B9072C-0CAA-5DEC-F2A9-39C9EB8844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FA392D5-F450-B9CC-6CF3-05C6E484E0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475680E4-7B14-1CF5-ECCC-068104222D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7C8E36C-6A50-F651-E9E2-8FD84DD57C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E86401-DBE2-DB4E-BD41-D2E987D0B4A9}" type="slidenum">
              <a:rPr lang="es-ES" smtClean="0"/>
              <a:t>‹Nº›</a:t>
            </a:fld>
            <a:endParaRPr lang="es-ES"/>
          </a:p>
        </p:txBody>
      </p:sp>
    </p:spTree>
    <p:extLst>
      <p:ext uri="{BB962C8B-B14F-4D97-AF65-F5344CB8AC3E}">
        <p14:creationId xmlns:p14="http://schemas.microsoft.com/office/powerpoint/2010/main" val="3366440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2E9AE7-F358-8060-ABFA-D74B0E0EF644}"/>
            </a:ext>
          </a:extLst>
        </p:cNvPr>
        <p:cNvGrpSpPr/>
        <p:nvPr/>
      </p:nvGrpSpPr>
      <p:grpSpPr>
        <a:xfrm>
          <a:off x="0" y="0"/>
          <a:ext cx="0" cy="0"/>
          <a:chOff x="0" y="0"/>
          <a:chExt cx="0" cy="0"/>
        </a:xfrm>
      </p:grpSpPr>
      <p:sp useBgFill="1">
        <p:nvSpPr>
          <p:cNvPr id="12321" name="Rectangle 123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3" name="Rectangle 123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5" name="Rectangle 123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7" name="Rectangle 123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descr="Logotipo, nombre de la empresa&#10;&#10;El contenido generado por IA puede ser incorrecto.">
            <a:extLst>
              <a:ext uri="{FF2B5EF4-FFF2-40B4-BE49-F238E27FC236}">
                <a16:creationId xmlns:a16="http://schemas.microsoft.com/office/drawing/2014/main" id="{B4A0E588-AF62-EB1B-F5C0-49D9E62838B3}"/>
              </a:ext>
            </a:extLst>
          </p:cNvPr>
          <p:cNvPicPr>
            <a:picLocks noChangeAspect="1"/>
          </p:cNvPicPr>
          <p:nvPr/>
        </p:nvPicPr>
        <p:blipFill>
          <a:blip r:embed="rId2"/>
          <a:srcRect t="23090" b="21868"/>
          <a:stretch/>
        </p:blipFill>
        <p:spPr>
          <a:xfrm>
            <a:off x="457200" y="457200"/>
            <a:ext cx="11277600" cy="5943600"/>
          </a:xfrm>
          <a:prstGeom prst="rect">
            <a:avLst/>
          </a:prstGeom>
        </p:spPr>
      </p:pic>
    </p:spTree>
    <p:extLst>
      <p:ext uri="{BB962C8B-B14F-4D97-AF65-F5344CB8AC3E}">
        <p14:creationId xmlns:p14="http://schemas.microsoft.com/office/powerpoint/2010/main" val="2544379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86A56F-505B-C2FD-5FB2-24400C1ABBBA}"/>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E51AD049-664E-47A0-D5BF-5D13E2193C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BCFCE0AB-DDA5-1528-3801-E02003C7A5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6C77A842-5727-5268-D847-302DF7C8EF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6CAABCEC-A623-3F89-8FCB-B320F62F45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90CC4E5A-80F1-36E0-3EC7-23F91F817B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1F3B0DC-1655-971A-FB53-F3BD73AF769A}"/>
              </a:ext>
            </a:extLst>
          </p:cNvPr>
          <p:cNvSpPr>
            <a:spLocks noGrp="1"/>
          </p:cNvSpPr>
          <p:nvPr>
            <p:ph type="title"/>
          </p:nvPr>
        </p:nvSpPr>
        <p:spPr>
          <a:xfrm>
            <a:off x="1057025" y="1415034"/>
            <a:ext cx="5040285" cy="677195"/>
          </a:xfrm>
        </p:spPr>
        <p:txBody>
          <a:bodyPr anchor="b">
            <a:normAutofit fontScale="90000"/>
          </a:bodyPr>
          <a:lstStyle/>
          <a:p>
            <a:r>
              <a:rPr lang="es-ES_tradnl" sz="3700" dirty="0"/>
              <a:t>Configuración de perfil y selección de centro/clase</a:t>
            </a:r>
            <a:endParaRPr lang="es-ES_tradnl" sz="3700" noProof="0" dirty="0"/>
          </a:p>
        </p:txBody>
      </p:sp>
      <p:sp>
        <p:nvSpPr>
          <p:cNvPr id="5164" name="Rectangle 5163">
            <a:extLst>
              <a:ext uri="{FF2B5EF4-FFF2-40B4-BE49-F238E27FC236}">
                <a16:creationId xmlns:a16="http://schemas.microsoft.com/office/drawing/2014/main" id="{4829F86B-7E5D-BAC7-EFB1-57EBD9165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CBDE2AD-9729-C7A1-8C7F-909C684E0919}"/>
              </a:ext>
            </a:extLst>
          </p:cNvPr>
          <p:cNvSpPr>
            <a:spLocks noGrp="1"/>
          </p:cNvSpPr>
          <p:nvPr>
            <p:ph idx="1"/>
          </p:nvPr>
        </p:nvSpPr>
        <p:spPr>
          <a:xfrm>
            <a:off x="1055714" y="2308793"/>
            <a:ext cx="5040285" cy="3192882"/>
          </a:xfrm>
        </p:spPr>
        <p:txBody>
          <a:bodyPr anchor="ctr">
            <a:normAutofit lnSpcReduction="10000"/>
          </a:bodyPr>
          <a:lstStyle/>
          <a:p>
            <a:pPr marL="0" indent="0" algn="just">
              <a:buNone/>
            </a:pPr>
            <a:r>
              <a:rPr lang="es-ES" sz="1400" kern="100" dirty="0">
                <a:latin typeface="Aptos" panose="020B0004020202020204" pitchFamily="34" charset="0"/>
                <a:ea typeface="Aptos" panose="020B0004020202020204" pitchFamily="34" charset="0"/>
                <a:cs typeface="Times New Roman" panose="02020603050405020304" pitchFamily="18" charset="0"/>
              </a:rPr>
              <a:t>Una vez registrado en </a:t>
            </a:r>
            <a:r>
              <a:rPr lang="es-ES" sz="1400" kern="100" dirty="0" err="1">
                <a:latin typeface="Aptos" panose="020B0004020202020204" pitchFamily="34" charset="0"/>
                <a:ea typeface="Aptos" panose="020B0004020202020204" pitchFamily="34" charset="0"/>
                <a:cs typeface="Times New Roman" panose="02020603050405020304" pitchFamily="18" charset="0"/>
              </a:rPr>
              <a:t>ActivaApp</a:t>
            </a:r>
            <a:r>
              <a:rPr lang="es-ES" sz="1400" kern="100" dirty="0">
                <a:latin typeface="Aptos" panose="020B0004020202020204" pitchFamily="34" charset="0"/>
                <a:ea typeface="Aptos" panose="020B0004020202020204" pitchFamily="34" charset="0"/>
                <a:cs typeface="Times New Roman" panose="02020603050405020304" pitchFamily="18" charset="0"/>
              </a:rPr>
              <a:t>, lo primero que debes hacer es dirigirte a tu perfil para configurarlo.</a:t>
            </a:r>
          </a:p>
          <a:p>
            <a:pPr marL="0" indent="0" algn="just">
              <a:buNone/>
            </a:pPr>
            <a:r>
              <a:rPr lang="es-ES" sz="1400" kern="100" dirty="0">
                <a:latin typeface="Aptos" panose="020B0004020202020204" pitchFamily="34" charset="0"/>
                <a:ea typeface="Aptos" panose="020B0004020202020204" pitchFamily="34" charset="0"/>
                <a:cs typeface="Times New Roman" panose="02020603050405020304" pitchFamily="18" charset="0"/>
              </a:rPr>
              <a:t>En esta pantalla aparece un resumen de los puntos conseguidos al completar retos, de los pasos totales que has dado utilizando la aplicación y de la posición en el ránking global (A). </a:t>
            </a:r>
          </a:p>
          <a:p>
            <a:pPr marL="0" indent="0" algn="just">
              <a:buNone/>
            </a:pPr>
            <a:r>
              <a:rPr lang="es-ES" sz="1400" kern="100" dirty="0">
                <a:latin typeface="Aptos" panose="020B0004020202020204" pitchFamily="34" charset="0"/>
                <a:ea typeface="Aptos" panose="020B0004020202020204" pitchFamily="34" charset="0"/>
                <a:cs typeface="Times New Roman" panose="02020603050405020304" pitchFamily="18" charset="0"/>
              </a:rPr>
              <a:t>Y también, en la parte superior de la misma, aparece tu avatar seleccionado, así como tu nombre en la aplicación y un botón que da la posibilidad de editar los datos (B).</a:t>
            </a:r>
          </a:p>
          <a:p>
            <a:pPr marL="0" indent="0" algn="just">
              <a:buNone/>
            </a:pPr>
            <a:r>
              <a:rPr lang="es-ES" sz="1400" kern="100" dirty="0">
                <a:latin typeface="Aptos" panose="020B0004020202020204" pitchFamily="34" charset="0"/>
                <a:ea typeface="Aptos" panose="020B0004020202020204" pitchFamily="34" charset="0"/>
                <a:cs typeface="Times New Roman" panose="02020603050405020304" pitchFamily="18" charset="0"/>
              </a:rPr>
              <a:t>Ahora debes clicar en el botón de edición, comprobar que tu nombre, apellidos, género y fecha de nacimiento son correctos  y,</a:t>
            </a:r>
            <a:r>
              <a:rPr lang="es-ES" sz="1400" b="1" kern="100" dirty="0">
                <a:latin typeface="Aptos" panose="020B0004020202020204" pitchFamily="34" charset="0"/>
                <a:ea typeface="Aptos" panose="020B0004020202020204" pitchFamily="34" charset="0"/>
                <a:cs typeface="Times New Roman" panose="02020603050405020304" pitchFamily="18" charset="0"/>
              </a:rPr>
              <a:t> lo más importante, seleccionar tu centro educativo y clase.</a:t>
            </a:r>
          </a:p>
          <a:p>
            <a:pPr marL="0" indent="0" algn="just">
              <a:buNone/>
            </a:pPr>
            <a:r>
              <a:rPr lang="es-ES" sz="1400" kern="100" dirty="0">
                <a:latin typeface="Aptos" panose="020B0004020202020204" pitchFamily="34" charset="0"/>
                <a:ea typeface="Aptos" panose="020B0004020202020204" pitchFamily="34" charset="0"/>
                <a:cs typeface="Times New Roman" panose="02020603050405020304" pitchFamily="18" charset="0"/>
              </a:rPr>
              <a:t>Una vez seleccionado el centro educativo y la clase, le llegará un aviso a tu profesor/a que será el encargado de admitirte.</a:t>
            </a:r>
          </a:p>
        </p:txBody>
      </p:sp>
      <p:pic>
        <p:nvPicPr>
          <p:cNvPr id="6" name="Imagen 5" descr="Interfaz de usuario gráfica, Aplicación&#10;&#10;El contenido generado por IA puede ser incorrecto.">
            <a:extLst>
              <a:ext uri="{FF2B5EF4-FFF2-40B4-BE49-F238E27FC236}">
                <a16:creationId xmlns:a16="http://schemas.microsoft.com/office/drawing/2014/main" id="{FCABA4F2-180A-5799-7230-1067182F9495}"/>
              </a:ext>
            </a:extLst>
          </p:cNvPr>
          <p:cNvPicPr>
            <a:picLocks noChangeAspect="1"/>
          </p:cNvPicPr>
          <p:nvPr/>
        </p:nvPicPr>
        <p:blipFill>
          <a:blip r:embed="rId3"/>
          <a:stretch>
            <a:fillRect/>
          </a:stretch>
        </p:blipFill>
        <p:spPr>
          <a:xfrm>
            <a:off x="6573002" y="662265"/>
            <a:ext cx="2365073" cy="5118261"/>
          </a:xfrm>
          <a:prstGeom prst="rect">
            <a:avLst/>
          </a:prstGeom>
        </p:spPr>
      </p:pic>
      <p:pic>
        <p:nvPicPr>
          <p:cNvPr id="13" name="Imagen 12" descr="Captura de pantalla de un celular&#10;&#10;El contenido generado por IA puede ser incorrecto.">
            <a:extLst>
              <a:ext uri="{FF2B5EF4-FFF2-40B4-BE49-F238E27FC236}">
                <a16:creationId xmlns:a16="http://schemas.microsoft.com/office/drawing/2014/main" id="{787593DB-BC72-7A00-CCA8-1E309C7F57EF}"/>
              </a:ext>
            </a:extLst>
          </p:cNvPr>
          <p:cNvPicPr>
            <a:picLocks noChangeAspect="1"/>
          </p:cNvPicPr>
          <p:nvPr/>
        </p:nvPicPr>
        <p:blipFill>
          <a:blip r:embed="rId4"/>
          <a:stretch>
            <a:fillRect/>
          </a:stretch>
        </p:blipFill>
        <p:spPr>
          <a:xfrm>
            <a:off x="9140669" y="662265"/>
            <a:ext cx="2365073" cy="5118261"/>
          </a:xfrm>
          <a:prstGeom prst="rect">
            <a:avLst/>
          </a:prstGeom>
        </p:spPr>
      </p:pic>
      <p:sp>
        <p:nvSpPr>
          <p:cNvPr id="16" name="Rectángulo redondeado 15">
            <a:extLst>
              <a:ext uri="{FF2B5EF4-FFF2-40B4-BE49-F238E27FC236}">
                <a16:creationId xmlns:a16="http://schemas.microsoft.com/office/drawing/2014/main" id="{AC422CA2-3E2D-A85D-0C01-0D7ED2408278}"/>
              </a:ext>
            </a:extLst>
          </p:cNvPr>
          <p:cNvSpPr/>
          <p:nvPr/>
        </p:nvSpPr>
        <p:spPr>
          <a:xfrm>
            <a:off x="9413767" y="2936837"/>
            <a:ext cx="1817217" cy="161366"/>
          </a:xfrm>
          <a:prstGeom prst="roundRect">
            <a:avLst/>
          </a:prstGeom>
          <a:solidFill>
            <a:schemeClr val="dk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17" name="Rectángulo redondeado 16">
            <a:extLst>
              <a:ext uri="{FF2B5EF4-FFF2-40B4-BE49-F238E27FC236}">
                <a16:creationId xmlns:a16="http://schemas.microsoft.com/office/drawing/2014/main" id="{663C2111-1815-C4A8-34B3-C07ED205B892}"/>
              </a:ext>
            </a:extLst>
          </p:cNvPr>
          <p:cNvSpPr/>
          <p:nvPr/>
        </p:nvSpPr>
        <p:spPr>
          <a:xfrm>
            <a:off x="9413767" y="3454721"/>
            <a:ext cx="1817217" cy="161366"/>
          </a:xfrm>
          <a:prstGeom prst="roundRect">
            <a:avLst/>
          </a:prstGeom>
          <a:solidFill>
            <a:schemeClr val="dk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18" name="Rectángulo redondeado 17">
            <a:extLst>
              <a:ext uri="{FF2B5EF4-FFF2-40B4-BE49-F238E27FC236}">
                <a16:creationId xmlns:a16="http://schemas.microsoft.com/office/drawing/2014/main" id="{078A4466-C1F1-550F-7342-AB9BB5EDA81F}"/>
              </a:ext>
            </a:extLst>
          </p:cNvPr>
          <p:cNvSpPr/>
          <p:nvPr/>
        </p:nvSpPr>
        <p:spPr>
          <a:xfrm>
            <a:off x="9413766" y="3972605"/>
            <a:ext cx="1817217" cy="161366"/>
          </a:xfrm>
          <a:prstGeom prst="roundRect">
            <a:avLst/>
          </a:prstGeom>
          <a:solidFill>
            <a:schemeClr val="dk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ES" dirty="0"/>
          </a:p>
        </p:txBody>
      </p:sp>
      <p:sp>
        <p:nvSpPr>
          <p:cNvPr id="19" name="Rectángulo redondeado 18">
            <a:extLst>
              <a:ext uri="{FF2B5EF4-FFF2-40B4-BE49-F238E27FC236}">
                <a16:creationId xmlns:a16="http://schemas.microsoft.com/office/drawing/2014/main" id="{871DA553-DF97-75EE-3701-B60EB5D8453D}"/>
              </a:ext>
            </a:extLst>
          </p:cNvPr>
          <p:cNvSpPr/>
          <p:nvPr/>
        </p:nvSpPr>
        <p:spPr>
          <a:xfrm>
            <a:off x="9413765" y="4490488"/>
            <a:ext cx="1817217" cy="275149"/>
          </a:xfrm>
          <a:prstGeom prst="roundRect">
            <a:avLst/>
          </a:prstGeom>
          <a:solidFill>
            <a:schemeClr val="dk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s-ES" dirty="0"/>
          </a:p>
        </p:txBody>
      </p:sp>
      <p:cxnSp>
        <p:nvCxnSpPr>
          <p:cNvPr id="20" name="Conector recto de flecha 19">
            <a:extLst>
              <a:ext uri="{FF2B5EF4-FFF2-40B4-BE49-F238E27FC236}">
                <a16:creationId xmlns:a16="http://schemas.microsoft.com/office/drawing/2014/main" id="{7B5737F8-C496-26D5-C974-F3D667E6FC2E}"/>
              </a:ext>
            </a:extLst>
          </p:cNvPr>
          <p:cNvCxnSpPr>
            <a:cxnSpLocks/>
          </p:cNvCxnSpPr>
          <p:nvPr/>
        </p:nvCxnSpPr>
        <p:spPr>
          <a:xfrm>
            <a:off x="6421081" y="2467269"/>
            <a:ext cx="449294" cy="24747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1" name="Elipse 20">
            <a:extLst>
              <a:ext uri="{FF2B5EF4-FFF2-40B4-BE49-F238E27FC236}">
                <a16:creationId xmlns:a16="http://schemas.microsoft.com/office/drawing/2014/main" id="{022326CC-029B-FC98-05E8-B8FF7BFCEB21}"/>
              </a:ext>
            </a:extLst>
          </p:cNvPr>
          <p:cNvSpPr/>
          <p:nvPr/>
        </p:nvSpPr>
        <p:spPr>
          <a:xfrm>
            <a:off x="6600980" y="2657139"/>
            <a:ext cx="2337095" cy="7718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Marcador de contenido 2">
            <a:extLst>
              <a:ext uri="{FF2B5EF4-FFF2-40B4-BE49-F238E27FC236}">
                <a16:creationId xmlns:a16="http://schemas.microsoft.com/office/drawing/2014/main" id="{B9D1D4D6-BC47-090A-A9FB-FC961C33E6B1}"/>
              </a:ext>
            </a:extLst>
          </p:cNvPr>
          <p:cNvSpPr txBox="1">
            <a:spLocks/>
          </p:cNvSpPr>
          <p:nvPr/>
        </p:nvSpPr>
        <p:spPr>
          <a:xfrm>
            <a:off x="6057927" y="2118619"/>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A</a:t>
            </a:r>
          </a:p>
        </p:txBody>
      </p:sp>
      <p:cxnSp>
        <p:nvCxnSpPr>
          <p:cNvPr id="23" name="Conector recto de flecha 22">
            <a:extLst>
              <a:ext uri="{FF2B5EF4-FFF2-40B4-BE49-F238E27FC236}">
                <a16:creationId xmlns:a16="http://schemas.microsoft.com/office/drawing/2014/main" id="{0CBC60C7-4555-5EAA-F090-82DFBF7E2431}"/>
              </a:ext>
            </a:extLst>
          </p:cNvPr>
          <p:cNvCxnSpPr>
            <a:cxnSpLocks/>
          </p:cNvCxnSpPr>
          <p:nvPr/>
        </p:nvCxnSpPr>
        <p:spPr>
          <a:xfrm>
            <a:off x="6463988" y="1156720"/>
            <a:ext cx="554744" cy="28182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Elipse 23">
            <a:extLst>
              <a:ext uri="{FF2B5EF4-FFF2-40B4-BE49-F238E27FC236}">
                <a16:creationId xmlns:a16="http://schemas.microsoft.com/office/drawing/2014/main" id="{2742FA4D-A5F4-31F5-EEF7-311AE4987770}"/>
              </a:ext>
            </a:extLst>
          </p:cNvPr>
          <p:cNvSpPr/>
          <p:nvPr/>
        </p:nvSpPr>
        <p:spPr>
          <a:xfrm>
            <a:off x="7018732" y="1199227"/>
            <a:ext cx="1522839" cy="141088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Marcador de contenido 2">
            <a:extLst>
              <a:ext uri="{FF2B5EF4-FFF2-40B4-BE49-F238E27FC236}">
                <a16:creationId xmlns:a16="http://schemas.microsoft.com/office/drawing/2014/main" id="{9ACF8992-D878-ED09-BABC-AB65588B42BE}"/>
              </a:ext>
            </a:extLst>
          </p:cNvPr>
          <p:cNvSpPr txBox="1">
            <a:spLocks/>
          </p:cNvSpPr>
          <p:nvPr/>
        </p:nvSpPr>
        <p:spPr>
          <a:xfrm>
            <a:off x="6083167" y="770447"/>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B</a:t>
            </a:r>
          </a:p>
        </p:txBody>
      </p:sp>
      <p:sp>
        <p:nvSpPr>
          <p:cNvPr id="27" name="Elipse 26">
            <a:extLst>
              <a:ext uri="{FF2B5EF4-FFF2-40B4-BE49-F238E27FC236}">
                <a16:creationId xmlns:a16="http://schemas.microsoft.com/office/drawing/2014/main" id="{0728751E-F6E9-2239-37BB-AE64DEAFE65A}"/>
              </a:ext>
            </a:extLst>
          </p:cNvPr>
          <p:cNvSpPr/>
          <p:nvPr/>
        </p:nvSpPr>
        <p:spPr>
          <a:xfrm>
            <a:off x="7780151" y="1972350"/>
            <a:ext cx="449294" cy="37431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58759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91B634-6D56-6300-42F7-B568C7B9F11A}"/>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D8CA1B82-56E3-7B17-B88B-ED4AF5231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9658055F-9A81-96D6-15FD-9C0AF857B6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33E603BE-B006-B485-B4A6-A56E658628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EB40511D-5593-94C7-155E-F9F59DA1949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166B65B5-3427-ACA9-7A84-A2AA30A13831}"/>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Registro de actividades</a:t>
            </a:r>
          </a:p>
        </p:txBody>
      </p:sp>
    </p:spTree>
    <p:extLst>
      <p:ext uri="{BB962C8B-B14F-4D97-AF65-F5344CB8AC3E}">
        <p14:creationId xmlns:p14="http://schemas.microsoft.com/office/powerpoint/2010/main" val="795098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252B648-E172-3577-9ACD-90B67B22260E}"/>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8E107D90-7599-47D7-EC8B-572F5CC0C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ADBE6979-031A-9640-56DA-BDED09C7B0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6F38515B-1327-37E0-931B-2997DDD6C9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48B838D8-95D7-CF00-450C-4F2E6B533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8124F1A5-EF6B-A933-3CB6-DD7B909A8D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EEEEBBC-0BE8-A5B8-C426-668815007839}"/>
              </a:ext>
            </a:extLst>
          </p:cNvPr>
          <p:cNvSpPr>
            <a:spLocks noGrp="1"/>
          </p:cNvSpPr>
          <p:nvPr>
            <p:ph type="title"/>
          </p:nvPr>
        </p:nvSpPr>
        <p:spPr>
          <a:xfrm>
            <a:off x="1057025" y="922644"/>
            <a:ext cx="5040285" cy="1169585"/>
          </a:xfrm>
        </p:spPr>
        <p:txBody>
          <a:bodyPr anchor="b">
            <a:normAutofit/>
          </a:bodyPr>
          <a:lstStyle/>
          <a:p>
            <a:r>
              <a:rPr lang="es-ES_tradnl" sz="3700"/>
              <a:t>Registro de actividad física</a:t>
            </a:r>
            <a:endParaRPr lang="es-ES_tradnl" sz="3700" noProof="0"/>
          </a:p>
        </p:txBody>
      </p:sp>
      <p:sp>
        <p:nvSpPr>
          <p:cNvPr id="5164" name="Rectangle 5163">
            <a:extLst>
              <a:ext uri="{FF2B5EF4-FFF2-40B4-BE49-F238E27FC236}">
                <a16:creationId xmlns:a16="http://schemas.microsoft.com/office/drawing/2014/main" id="{B2C4A24C-F3C8-1A2B-69BA-25AF908BD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E6A62CF-8018-2B13-16D0-EEE0CA0CD352}"/>
              </a:ext>
            </a:extLst>
          </p:cNvPr>
          <p:cNvSpPr>
            <a:spLocks noGrp="1"/>
          </p:cNvSpPr>
          <p:nvPr>
            <p:ph idx="1"/>
          </p:nvPr>
        </p:nvSpPr>
        <p:spPr>
          <a:xfrm>
            <a:off x="1055715" y="2508105"/>
            <a:ext cx="5040285" cy="2837663"/>
          </a:xfrm>
        </p:spPr>
        <p:txBody>
          <a:bodyPr anchor="ctr">
            <a:normAutofit lnSpcReduction="10000"/>
          </a:bodyPr>
          <a:lstStyle/>
          <a:p>
            <a:pPr marL="0" indent="0" algn="just">
              <a:buNone/>
            </a:pPr>
            <a:r>
              <a:rPr lang="es-ES" sz="1400" kern="100" dirty="0">
                <a:effectLst/>
                <a:latin typeface="Aptos" panose="020B0004020202020204" pitchFamily="34" charset="0"/>
                <a:ea typeface="Aptos" panose="020B0004020202020204" pitchFamily="34" charset="0"/>
                <a:cs typeface="Times New Roman" panose="02020603050405020304" pitchFamily="18" charset="0"/>
              </a:rPr>
              <a:t>En </a:t>
            </a:r>
            <a:r>
              <a:rPr lang="es-ES" sz="14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1400" kern="100" dirty="0">
                <a:effectLst/>
                <a:latin typeface="Aptos" panose="020B0004020202020204" pitchFamily="34" charset="0"/>
                <a:ea typeface="Aptos" panose="020B0004020202020204" pitchFamily="34" charset="0"/>
                <a:cs typeface="Times New Roman" panose="02020603050405020304" pitchFamily="18" charset="0"/>
              </a:rPr>
              <a:t> se encuentra una pestaña específica para el registro de la actividad física. </a:t>
            </a:r>
          </a:p>
          <a:p>
            <a:pPr marL="0" indent="0" algn="just">
              <a:buNone/>
            </a:pPr>
            <a:r>
              <a:rPr lang="es-ES" sz="1400" kern="100" dirty="0">
                <a:latin typeface="Aptos" panose="020B0004020202020204" pitchFamily="34" charset="0"/>
                <a:ea typeface="Aptos" panose="020B0004020202020204" pitchFamily="34" charset="0"/>
                <a:cs typeface="Times New Roman" panose="02020603050405020304" pitchFamily="18" charset="0"/>
              </a:rPr>
              <a:t>Para comenzar una actividad se clica en el botón “iniciar”. Esto hará que se registren el </a:t>
            </a:r>
            <a:r>
              <a:rPr lang="es-ES" sz="1400" b="1" kern="100" dirty="0">
                <a:latin typeface="Aptos" panose="020B0004020202020204" pitchFamily="34" charset="0"/>
                <a:ea typeface="Aptos" panose="020B0004020202020204" pitchFamily="34" charset="0"/>
                <a:cs typeface="Times New Roman" panose="02020603050405020304" pitchFamily="18" charset="0"/>
              </a:rPr>
              <a:t>tiempo, la distancia en kilómetros, los pasos, las calorías gastadas y la velocidad media</a:t>
            </a:r>
            <a:r>
              <a:rPr lang="es-ES" sz="1400" kern="100" dirty="0">
                <a:latin typeface="Aptos" panose="020B0004020202020204" pitchFamily="34" charset="0"/>
                <a:ea typeface="Aptos" panose="020B0004020202020204" pitchFamily="34" charset="0"/>
                <a:cs typeface="Times New Roman" panose="02020603050405020304" pitchFamily="18" charset="0"/>
              </a:rPr>
              <a:t> durante la actividad. Una vez finalizada la actividad se debe clicar en “finalizar”.</a:t>
            </a:r>
          </a:p>
          <a:p>
            <a:pPr marL="0" indent="0" algn="just">
              <a:buNone/>
            </a:pPr>
            <a:r>
              <a:rPr lang="es-ES" sz="1400" kern="100" dirty="0">
                <a:latin typeface="Aptos" panose="020B0004020202020204" pitchFamily="34" charset="0"/>
                <a:ea typeface="Aptos" panose="020B0004020202020204" pitchFamily="34" charset="0"/>
                <a:cs typeface="Times New Roman" panose="02020603050405020304" pitchFamily="18" charset="0"/>
              </a:rPr>
              <a:t>Esta aplicación funciona en segundo plano, lo que permite apagar la pantalla del móvil sin perder información.</a:t>
            </a:r>
          </a:p>
          <a:p>
            <a:pPr marL="0" indent="0" algn="just">
              <a:buNone/>
            </a:pPr>
            <a:r>
              <a:rPr lang="es-ES" sz="1400" kern="100" dirty="0">
                <a:latin typeface="Aptos" panose="020B0004020202020204" pitchFamily="34" charset="0"/>
                <a:ea typeface="Aptos" panose="020B0004020202020204" pitchFamily="34" charset="0"/>
                <a:cs typeface="Times New Roman" panose="02020603050405020304" pitchFamily="18" charset="0"/>
              </a:rPr>
              <a:t>Por otra parte, aparece un objetivo de actividad (representado con la huella de un animal) que indica los pasos que se deben alcanzar al realizar la actividad. Si este objetivo se alcanza en la actividad, la recompensa será mayor al finalizar la misma.</a:t>
            </a:r>
          </a:p>
        </p:txBody>
      </p:sp>
      <p:pic>
        <p:nvPicPr>
          <p:cNvPr id="5" name="Imagen 4" descr="Una captura de pantalla de un celular&#10;&#10;El contenido generado por IA puede ser incorrecto.">
            <a:extLst>
              <a:ext uri="{FF2B5EF4-FFF2-40B4-BE49-F238E27FC236}">
                <a16:creationId xmlns:a16="http://schemas.microsoft.com/office/drawing/2014/main" id="{DD22B00D-5C9C-2D94-EAEB-CC1EEA9DF187}"/>
              </a:ext>
            </a:extLst>
          </p:cNvPr>
          <p:cNvPicPr>
            <a:picLocks noChangeAspect="1"/>
          </p:cNvPicPr>
          <p:nvPr/>
        </p:nvPicPr>
        <p:blipFill>
          <a:blip r:embed="rId2"/>
          <a:stretch>
            <a:fillRect/>
          </a:stretch>
        </p:blipFill>
        <p:spPr>
          <a:xfrm>
            <a:off x="6192446" y="1134836"/>
            <a:ext cx="1888321" cy="4086521"/>
          </a:xfrm>
          <a:prstGeom prst="rect">
            <a:avLst/>
          </a:prstGeom>
        </p:spPr>
      </p:pic>
      <p:sp>
        <p:nvSpPr>
          <p:cNvPr id="7" name="Elipse 6">
            <a:extLst>
              <a:ext uri="{FF2B5EF4-FFF2-40B4-BE49-F238E27FC236}">
                <a16:creationId xmlns:a16="http://schemas.microsoft.com/office/drawing/2014/main" id="{FA8FFE51-DF0F-CE4C-267E-963AC5B0BFA0}"/>
              </a:ext>
            </a:extLst>
          </p:cNvPr>
          <p:cNvSpPr/>
          <p:nvPr/>
        </p:nvSpPr>
        <p:spPr>
          <a:xfrm>
            <a:off x="6603251" y="4861502"/>
            <a:ext cx="364746" cy="35167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 name="Conector recto de flecha 8">
            <a:extLst>
              <a:ext uri="{FF2B5EF4-FFF2-40B4-BE49-F238E27FC236}">
                <a16:creationId xmlns:a16="http://schemas.microsoft.com/office/drawing/2014/main" id="{F9AD024D-74EE-682B-3A92-6A5D18DE9C9A}"/>
              </a:ext>
            </a:extLst>
          </p:cNvPr>
          <p:cNvCxnSpPr>
            <a:cxnSpLocks/>
          </p:cNvCxnSpPr>
          <p:nvPr/>
        </p:nvCxnSpPr>
        <p:spPr>
          <a:xfrm flipV="1">
            <a:off x="6377378" y="5270017"/>
            <a:ext cx="259080" cy="3678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3" name="Imagen 12" descr="Una captura de pantalla de un celular&#10;&#10;El contenido generado por IA puede ser incorrecto.">
            <a:extLst>
              <a:ext uri="{FF2B5EF4-FFF2-40B4-BE49-F238E27FC236}">
                <a16:creationId xmlns:a16="http://schemas.microsoft.com/office/drawing/2014/main" id="{9279EF31-1BC4-280B-D65B-CEBFF9E0D220}"/>
              </a:ext>
            </a:extLst>
          </p:cNvPr>
          <p:cNvPicPr>
            <a:picLocks noChangeAspect="1"/>
          </p:cNvPicPr>
          <p:nvPr/>
        </p:nvPicPr>
        <p:blipFill>
          <a:blip r:embed="rId2"/>
          <a:stretch>
            <a:fillRect/>
          </a:stretch>
        </p:blipFill>
        <p:spPr>
          <a:xfrm>
            <a:off x="8175903" y="1134836"/>
            <a:ext cx="1888321" cy="4086521"/>
          </a:xfrm>
          <a:prstGeom prst="rect">
            <a:avLst/>
          </a:prstGeom>
        </p:spPr>
      </p:pic>
      <p:sp>
        <p:nvSpPr>
          <p:cNvPr id="14" name="Elipse 13">
            <a:extLst>
              <a:ext uri="{FF2B5EF4-FFF2-40B4-BE49-F238E27FC236}">
                <a16:creationId xmlns:a16="http://schemas.microsoft.com/office/drawing/2014/main" id="{BAE622F2-D3EA-290D-6F03-5B5B4919EF03}"/>
              </a:ext>
            </a:extLst>
          </p:cNvPr>
          <p:cNvSpPr/>
          <p:nvPr/>
        </p:nvSpPr>
        <p:spPr>
          <a:xfrm>
            <a:off x="8334246" y="4425939"/>
            <a:ext cx="1565708" cy="44749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5" name="Conector recto de flecha 14">
            <a:extLst>
              <a:ext uri="{FF2B5EF4-FFF2-40B4-BE49-F238E27FC236}">
                <a16:creationId xmlns:a16="http://schemas.microsoft.com/office/drawing/2014/main" id="{72AE89D4-07CE-F2BE-C270-EA4F42CBDFDE}"/>
              </a:ext>
            </a:extLst>
          </p:cNvPr>
          <p:cNvCxnSpPr>
            <a:cxnSpLocks/>
          </p:cNvCxnSpPr>
          <p:nvPr/>
        </p:nvCxnSpPr>
        <p:spPr>
          <a:xfrm flipV="1">
            <a:off x="8543382" y="4972042"/>
            <a:ext cx="354534" cy="6695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8" name="Imagen 17" descr="Una captura de pantalla de un celular&#10;&#10;El contenido generado por IA puede ser incorrecto.">
            <a:extLst>
              <a:ext uri="{FF2B5EF4-FFF2-40B4-BE49-F238E27FC236}">
                <a16:creationId xmlns:a16="http://schemas.microsoft.com/office/drawing/2014/main" id="{B6B6F5AC-6706-25F3-5DB1-B76671C2CB42}"/>
              </a:ext>
            </a:extLst>
          </p:cNvPr>
          <p:cNvPicPr>
            <a:picLocks noChangeAspect="1"/>
          </p:cNvPicPr>
          <p:nvPr/>
        </p:nvPicPr>
        <p:blipFill>
          <a:blip r:embed="rId3"/>
          <a:stretch>
            <a:fillRect/>
          </a:stretch>
        </p:blipFill>
        <p:spPr>
          <a:xfrm>
            <a:off x="10168680" y="1138687"/>
            <a:ext cx="1888321" cy="4086521"/>
          </a:xfrm>
          <a:prstGeom prst="rect">
            <a:avLst/>
          </a:prstGeom>
        </p:spPr>
      </p:pic>
      <p:sp>
        <p:nvSpPr>
          <p:cNvPr id="19" name="Elipse 18">
            <a:extLst>
              <a:ext uri="{FF2B5EF4-FFF2-40B4-BE49-F238E27FC236}">
                <a16:creationId xmlns:a16="http://schemas.microsoft.com/office/drawing/2014/main" id="{95E8F998-9AAF-23C1-191E-F7ACC629DFD5}"/>
              </a:ext>
            </a:extLst>
          </p:cNvPr>
          <p:cNvSpPr/>
          <p:nvPr/>
        </p:nvSpPr>
        <p:spPr>
          <a:xfrm>
            <a:off x="10324521" y="4432214"/>
            <a:ext cx="1565708" cy="44749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0" name="Conector recto de flecha 19">
            <a:extLst>
              <a:ext uri="{FF2B5EF4-FFF2-40B4-BE49-F238E27FC236}">
                <a16:creationId xmlns:a16="http://schemas.microsoft.com/office/drawing/2014/main" id="{5DA4AADE-DF9E-2E65-7289-821EBFCE07F4}"/>
              </a:ext>
            </a:extLst>
          </p:cNvPr>
          <p:cNvCxnSpPr>
            <a:cxnSpLocks/>
          </p:cNvCxnSpPr>
          <p:nvPr/>
        </p:nvCxnSpPr>
        <p:spPr>
          <a:xfrm flipV="1">
            <a:off x="10533657" y="4978317"/>
            <a:ext cx="354534" cy="6695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4774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83D4F6-1223-F7B3-1E4B-586FEEB7B687}"/>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3C58FBB0-2AFE-711F-1C43-205A58A14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0E07BFB9-4AC0-2221-1537-4B8457F788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10A76AE9-FDFE-A994-39E3-AC8F4CE3D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10B64B05-CBE2-37D3-2A79-0A6D166F2F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01270881-34B5-FBF1-235A-33B7081DE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97ED624-1D22-F41F-73D2-BBEC66D298E4}"/>
              </a:ext>
            </a:extLst>
          </p:cNvPr>
          <p:cNvSpPr>
            <a:spLocks noGrp="1"/>
          </p:cNvSpPr>
          <p:nvPr>
            <p:ph type="title"/>
          </p:nvPr>
        </p:nvSpPr>
        <p:spPr>
          <a:xfrm>
            <a:off x="1057025" y="922644"/>
            <a:ext cx="5040285" cy="1169585"/>
          </a:xfrm>
        </p:spPr>
        <p:txBody>
          <a:bodyPr anchor="b">
            <a:normAutofit/>
          </a:bodyPr>
          <a:lstStyle/>
          <a:p>
            <a:r>
              <a:rPr lang="es-ES_tradnl" sz="3700"/>
              <a:t>Registro de actividad física</a:t>
            </a:r>
            <a:endParaRPr lang="es-ES_tradnl" sz="3700" noProof="0"/>
          </a:p>
        </p:txBody>
      </p:sp>
      <p:sp>
        <p:nvSpPr>
          <p:cNvPr id="5164" name="Rectangle 5163">
            <a:extLst>
              <a:ext uri="{FF2B5EF4-FFF2-40B4-BE49-F238E27FC236}">
                <a16:creationId xmlns:a16="http://schemas.microsoft.com/office/drawing/2014/main" id="{10B8758B-D865-0D7A-D1AE-86655A4F3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ABAB22E6-4D46-F9F3-0DB2-60EF9FD84503}"/>
              </a:ext>
            </a:extLst>
          </p:cNvPr>
          <p:cNvSpPr>
            <a:spLocks noGrp="1"/>
          </p:cNvSpPr>
          <p:nvPr>
            <p:ph idx="1"/>
          </p:nvPr>
        </p:nvSpPr>
        <p:spPr>
          <a:xfrm>
            <a:off x="1004031" y="2415714"/>
            <a:ext cx="5040285" cy="3165867"/>
          </a:xfrm>
        </p:spPr>
        <p:txBody>
          <a:bodyPr anchor="ctr">
            <a:normAutofit/>
          </a:bodyPr>
          <a:lstStyle/>
          <a:p>
            <a:pPr marL="0" indent="0" algn="just">
              <a:buNone/>
            </a:pPr>
            <a:r>
              <a:rPr lang="es-ES" sz="1600" kern="100" dirty="0">
                <a:effectLst/>
                <a:latin typeface="Aptos" panose="020B0004020202020204" pitchFamily="34" charset="0"/>
                <a:ea typeface="Aptos" panose="020B0004020202020204" pitchFamily="34" charset="0"/>
                <a:cs typeface="Times New Roman" panose="02020603050405020304" pitchFamily="18" charset="0"/>
              </a:rPr>
              <a:t>Una vez finalizada la actividad, nos indicará el número de pasos necesarios para alcanzar el objetivo (en caso de no haberlo conseguido).</a:t>
            </a:r>
          </a:p>
          <a:p>
            <a:pPr marL="0" indent="0" algn="just">
              <a:buNone/>
            </a:pPr>
            <a:r>
              <a:rPr lang="es-ES" sz="1600" kern="100" dirty="0">
                <a:latin typeface="Aptos" panose="020B0004020202020204" pitchFamily="34" charset="0"/>
                <a:ea typeface="Aptos" panose="020B0004020202020204" pitchFamily="34" charset="0"/>
                <a:cs typeface="Times New Roman" panose="02020603050405020304" pitchFamily="18" charset="0"/>
              </a:rPr>
              <a:t>Además, aparece un resumen de nuestra actividad (pasos, tiempo, distancia, calorías, fecha y velocidad media).</a:t>
            </a:r>
          </a:p>
          <a:p>
            <a:pPr marL="0" indent="0" algn="just">
              <a:buNone/>
            </a:pPr>
            <a:r>
              <a:rPr lang="es-ES" sz="1600" kern="100" dirty="0">
                <a:latin typeface="Aptos" panose="020B0004020202020204" pitchFamily="34" charset="0"/>
                <a:ea typeface="Aptos" panose="020B0004020202020204" pitchFamily="34" charset="0"/>
                <a:cs typeface="Times New Roman" panose="02020603050405020304" pitchFamily="18" charset="0"/>
              </a:rPr>
              <a:t>Por último, una escala de percepción del esfuerzo (que es obligatorio cumplimentar) para indicar la intensidad de la actividad realizada. </a:t>
            </a:r>
          </a:p>
          <a:p>
            <a:pPr marL="0" indent="0" algn="just">
              <a:buNone/>
            </a:pPr>
            <a:r>
              <a:rPr lang="es-ES" sz="1600" kern="100" dirty="0">
                <a:latin typeface="Aptos" panose="020B0004020202020204" pitchFamily="34" charset="0"/>
                <a:ea typeface="Aptos" panose="020B0004020202020204" pitchFamily="34" charset="0"/>
                <a:cs typeface="Times New Roman" panose="02020603050405020304" pitchFamily="18" charset="0"/>
              </a:rPr>
              <a:t>Una vez seleccionada la intensidad del entrenamiento podremos "Guardar el entrenamiento”.</a:t>
            </a:r>
          </a:p>
        </p:txBody>
      </p:sp>
      <p:cxnSp>
        <p:nvCxnSpPr>
          <p:cNvPr id="9" name="Conector recto de flecha 8">
            <a:extLst>
              <a:ext uri="{FF2B5EF4-FFF2-40B4-BE49-F238E27FC236}">
                <a16:creationId xmlns:a16="http://schemas.microsoft.com/office/drawing/2014/main" id="{1E547E2B-4044-5224-5224-15FEDD2ECFE4}"/>
              </a:ext>
            </a:extLst>
          </p:cNvPr>
          <p:cNvCxnSpPr>
            <a:cxnSpLocks/>
          </p:cNvCxnSpPr>
          <p:nvPr/>
        </p:nvCxnSpPr>
        <p:spPr>
          <a:xfrm>
            <a:off x="6393019" y="885719"/>
            <a:ext cx="407831" cy="48214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Imagen 7" descr="Interfaz de usuario gráfica, Aplicación&#10;&#10;El contenido generado por IA puede ser incorrecto.">
            <a:extLst>
              <a:ext uri="{FF2B5EF4-FFF2-40B4-BE49-F238E27FC236}">
                <a16:creationId xmlns:a16="http://schemas.microsoft.com/office/drawing/2014/main" id="{B8051FD5-A45F-41FE-E10C-9D6E5097F406}"/>
              </a:ext>
            </a:extLst>
          </p:cNvPr>
          <p:cNvPicPr>
            <a:picLocks noChangeAspect="1"/>
          </p:cNvPicPr>
          <p:nvPr/>
        </p:nvPicPr>
        <p:blipFill>
          <a:blip r:embed="rId2"/>
          <a:stretch>
            <a:fillRect/>
          </a:stretch>
        </p:blipFill>
        <p:spPr>
          <a:xfrm>
            <a:off x="6196068" y="1403618"/>
            <a:ext cx="1888322" cy="4086523"/>
          </a:xfrm>
          <a:prstGeom prst="rect">
            <a:avLst/>
          </a:prstGeom>
        </p:spPr>
      </p:pic>
      <p:sp>
        <p:nvSpPr>
          <p:cNvPr id="7" name="Elipse 6">
            <a:extLst>
              <a:ext uri="{FF2B5EF4-FFF2-40B4-BE49-F238E27FC236}">
                <a16:creationId xmlns:a16="http://schemas.microsoft.com/office/drawing/2014/main" id="{1BF8124B-E1A7-B68E-167B-5A46EF4348F8}"/>
              </a:ext>
            </a:extLst>
          </p:cNvPr>
          <p:cNvSpPr/>
          <p:nvPr/>
        </p:nvSpPr>
        <p:spPr>
          <a:xfrm>
            <a:off x="6055602" y="1499546"/>
            <a:ext cx="2127545" cy="58292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descr="Interfaz de usuario gráfica, Aplicación&#10;&#10;El contenido generado por IA puede ser incorrecto.">
            <a:extLst>
              <a:ext uri="{FF2B5EF4-FFF2-40B4-BE49-F238E27FC236}">
                <a16:creationId xmlns:a16="http://schemas.microsoft.com/office/drawing/2014/main" id="{3D915083-C97B-7E9C-8117-31D40E8B9514}"/>
              </a:ext>
            </a:extLst>
          </p:cNvPr>
          <p:cNvPicPr>
            <a:picLocks noChangeAspect="1"/>
          </p:cNvPicPr>
          <p:nvPr/>
        </p:nvPicPr>
        <p:blipFill>
          <a:blip r:embed="rId2"/>
          <a:stretch>
            <a:fillRect/>
          </a:stretch>
        </p:blipFill>
        <p:spPr>
          <a:xfrm>
            <a:off x="8183147" y="1413821"/>
            <a:ext cx="1888322" cy="4086523"/>
          </a:xfrm>
          <a:prstGeom prst="rect">
            <a:avLst/>
          </a:prstGeom>
        </p:spPr>
      </p:pic>
      <p:sp>
        <p:nvSpPr>
          <p:cNvPr id="14" name="Elipse 13">
            <a:extLst>
              <a:ext uri="{FF2B5EF4-FFF2-40B4-BE49-F238E27FC236}">
                <a16:creationId xmlns:a16="http://schemas.microsoft.com/office/drawing/2014/main" id="{71885FAE-F9DA-343C-E66A-7C7CB3554976}"/>
              </a:ext>
            </a:extLst>
          </p:cNvPr>
          <p:cNvSpPr/>
          <p:nvPr/>
        </p:nvSpPr>
        <p:spPr>
          <a:xfrm>
            <a:off x="8111430" y="2930953"/>
            <a:ext cx="2058796" cy="94096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5" name="Conector recto de flecha 14">
            <a:extLst>
              <a:ext uri="{FF2B5EF4-FFF2-40B4-BE49-F238E27FC236}">
                <a16:creationId xmlns:a16="http://schemas.microsoft.com/office/drawing/2014/main" id="{5ED53906-9428-EA1B-E7E2-6E08DAA3CC0C}"/>
              </a:ext>
            </a:extLst>
          </p:cNvPr>
          <p:cNvCxnSpPr>
            <a:cxnSpLocks/>
          </p:cNvCxnSpPr>
          <p:nvPr/>
        </p:nvCxnSpPr>
        <p:spPr>
          <a:xfrm flipV="1">
            <a:off x="8486651" y="4119563"/>
            <a:ext cx="354534" cy="6695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2" name="Imagen 11" descr="Interfaz de usuario gráfica, Aplicación&#10;&#10;El contenido generado por IA puede ser incorrecto.">
            <a:extLst>
              <a:ext uri="{FF2B5EF4-FFF2-40B4-BE49-F238E27FC236}">
                <a16:creationId xmlns:a16="http://schemas.microsoft.com/office/drawing/2014/main" id="{F8D9510D-9736-A085-C1EC-927487C5F0F8}"/>
              </a:ext>
            </a:extLst>
          </p:cNvPr>
          <p:cNvPicPr>
            <a:picLocks noChangeAspect="1"/>
          </p:cNvPicPr>
          <p:nvPr/>
        </p:nvPicPr>
        <p:blipFill>
          <a:blip r:embed="rId2"/>
          <a:stretch>
            <a:fillRect/>
          </a:stretch>
        </p:blipFill>
        <p:spPr>
          <a:xfrm>
            <a:off x="10169410" y="1413821"/>
            <a:ext cx="1888322" cy="4086523"/>
          </a:xfrm>
          <a:prstGeom prst="rect">
            <a:avLst/>
          </a:prstGeom>
        </p:spPr>
      </p:pic>
      <p:sp>
        <p:nvSpPr>
          <p:cNvPr id="19" name="Elipse 18">
            <a:extLst>
              <a:ext uri="{FF2B5EF4-FFF2-40B4-BE49-F238E27FC236}">
                <a16:creationId xmlns:a16="http://schemas.microsoft.com/office/drawing/2014/main" id="{9E354ACC-9398-5944-8CD8-D7597D2DEA1B}"/>
              </a:ext>
            </a:extLst>
          </p:cNvPr>
          <p:cNvSpPr/>
          <p:nvPr/>
        </p:nvSpPr>
        <p:spPr>
          <a:xfrm>
            <a:off x="10035143" y="3809350"/>
            <a:ext cx="2156856" cy="116269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0" name="Conector recto de flecha 19">
            <a:extLst>
              <a:ext uri="{FF2B5EF4-FFF2-40B4-BE49-F238E27FC236}">
                <a16:creationId xmlns:a16="http://schemas.microsoft.com/office/drawing/2014/main" id="{6CFEBADA-61CA-862C-376A-03E7E397DFCE}"/>
              </a:ext>
            </a:extLst>
          </p:cNvPr>
          <p:cNvCxnSpPr>
            <a:cxnSpLocks/>
          </p:cNvCxnSpPr>
          <p:nvPr/>
        </p:nvCxnSpPr>
        <p:spPr>
          <a:xfrm flipV="1">
            <a:off x="10296463" y="5071545"/>
            <a:ext cx="354534" cy="6695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6138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E09414-37FB-530F-D5F9-8C6619AEE25A}"/>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0528807F-9D81-54ED-BC5F-0EE400D808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0A38875E-D681-58A9-3378-2D56409315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8F08EF91-84BD-0087-56B1-D5FBE0626B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BCD58B42-C295-D6F4-FF0B-E4FB90761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117921AF-DE7E-E6B4-B071-CCC87EC6F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914526F-189B-CAE6-C274-D5994B93B009}"/>
              </a:ext>
            </a:extLst>
          </p:cNvPr>
          <p:cNvSpPr>
            <a:spLocks noGrp="1"/>
          </p:cNvSpPr>
          <p:nvPr>
            <p:ph type="title"/>
          </p:nvPr>
        </p:nvSpPr>
        <p:spPr>
          <a:xfrm>
            <a:off x="1057025" y="922644"/>
            <a:ext cx="5040285" cy="1169585"/>
          </a:xfrm>
        </p:spPr>
        <p:txBody>
          <a:bodyPr anchor="b">
            <a:normAutofit/>
          </a:bodyPr>
          <a:lstStyle/>
          <a:p>
            <a:r>
              <a:rPr lang="es-ES_tradnl" sz="3700"/>
              <a:t>Registro de actividad física</a:t>
            </a:r>
            <a:endParaRPr lang="es-ES_tradnl" sz="3700" noProof="0"/>
          </a:p>
        </p:txBody>
      </p:sp>
      <p:sp>
        <p:nvSpPr>
          <p:cNvPr id="5164" name="Rectangle 5163">
            <a:extLst>
              <a:ext uri="{FF2B5EF4-FFF2-40B4-BE49-F238E27FC236}">
                <a16:creationId xmlns:a16="http://schemas.microsoft.com/office/drawing/2014/main" id="{57D8FD8E-216F-2796-5B24-0D8706D9C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AE75DBFF-917D-5072-1BAF-0311A44008C5}"/>
              </a:ext>
            </a:extLst>
          </p:cNvPr>
          <p:cNvSpPr>
            <a:spLocks noGrp="1"/>
          </p:cNvSpPr>
          <p:nvPr>
            <p:ph idx="1"/>
          </p:nvPr>
        </p:nvSpPr>
        <p:spPr>
          <a:xfrm>
            <a:off x="1004031" y="2415714"/>
            <a:ext cx="5040285" cy="3636663"/>
          </a:xfrm>
        </p:spPr>
        <p:txBody>
          <a:bodyPr anchor="ctr">
            <a:normAutofit lnSpcReduction="10000"/>
          </a:bodyPr>
          <a:lstStyle/>
          <a:p>
            <a:pPr marL="0" indent="0" algn="just">
              <a:buNone/>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DOS ASPECTOS IMPORTANTES AL REGISTRAR ACTIVIDADES EN ACTIVAAPP:</a:t>
            </a:r>
            <a:endParaRPr lang="es-ES" sz="1800" kern="100" dirty="0">
              <a:latin typeface="Aptos" panose="020B0004020202020204" pitchFamily="34" charset="0"/>
              <a:ea typeface="Aptos" panose="020B0004020202020204" pitchFamily="34" charset="0"/>
              <a:cs typeface="Times New Roman" panose="02020603050405020304" pitchFamily="18" charset="0"/>
            </a:endParaRP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Hay que realizar una configuración previa para permitir que se cuenten los pasos en segundo plano. Aparece un mensaje que muestra como hacerlo cuando clicamos en el apartado de registro de actividades. </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Aunque </a:t>
            </a:r>
            <a:r>
              <a:rPr lang="es-ES" sz="1800" kern="100" dirty="0" err="1">
                <a:latin typeface="Aptos" panose="020B0004020202020204" pitchFamily="34" charset="0"/>
                <a:ea typeface="Aptos" panose="020B0004020202020204" pitchFamily="34" charset="0"/>
                <a:cs typeface="Times New Roman" panose="02020603050405020304" pitchFamily="18" charset="0"/>
              </a:rPr>
              <a:t>ActivaApp</a:t>
            </a:r>
            <a:r>
              <a:rPr lang="es-ES" sz="1800" kern="100" dirty="0">
                <a:latin typeface="Aptos" panose="020B0004020202020204" pitchFamily="34" charset="0"/>
                <a:ea typeface="Aptos" panose="020B0004020202020204" pitchFamily="34" charset="0"/>
                <a:cs typeface="Times New Roman" panose="02020603050405020304" pitchFamily="18" charset="0"/>
              </a:rPr>
              <a:t> hace un guardado automático de los datos de la sesión, es posible que, si el teléfono móvil se apaga, se pierdan todos los datos de la sesión en curso. Por tanto, </a:t>
            </a:r>
            <a:r>
              <a:rPr lang="es-ES" sz="1800" b="1" kern="100" dirty="0">
                <a:latin typeface="Aptos" panose="020B0004020202020204" pitchFamily="34" charset="0"/>
                <a:ea typeface="Aptos" panose="020B0004020202020204" pitchFamily="34" charset="0"/>
                <a:cs typeface="Times New Roman" panose="02020603050405020304" pitchFamily="18" charset="0"/>
              </a:rPr>
              <a:t>se recomienda no iniciar ninguna actividad con menos del 30% de batería en el dispositivo.</a:t>
            </a:r>
          </a:p>
        </p:txBody>
      </p:sp>
      <p:cxnSp>
        <p:nvCxnSpPr>
          <p:cNvPr id="9" name="Conector recto de flecha 8">
            <a:extLst>
              <a:ext uri="{FF2B5EF4-FFF2-40B4-BE49-F238E27FC236}">
                <a16:creationId xmlns:a16="http://schemas.microsoft.com/office/drawing/2014/main" id="{B04D4AA8-BA0A-29EF-3CB6-77775D8FBE58}"/>
              </a:ext>
            </a:extLst>
          </p:cNvPr>
          <p:cNvCxnSpPr>
            <a:cxnSpLocks/>
          </p:cNvCxnSpPr>
          <p:nvPr/>
        </p:nvCxnSpPr>
        <p:spPr>
          <a:xfrm flipV="1">
            <a:off x="8426150" y="6170254"/>
            <a:ext cx="193979" cy="4754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Imagen 4" descr="Una captura de pantalla de un celular&#10;&#10;El contenido generado por IA puede ser incorrecto.">
            <a:extLst>
              <a:ext uri="{FF2B5EF4-FFF2-40B4-BE49-F238E27FC236}">
                <a16:creationId xmlns:a16="http://schemas.microsoft.com/office/drawing/2014/main" id="{EFACADE9-DF0C-9BB9-3248-AF3C90DE8CEE}"/>
              </a:ext>
            </a:extLst>
          </p:cNvPr>
          <p:cNvPicPr>
            <a:picLocks noChangeAspect="1"/>
          </p:cNvPicPr>
          <p:nvPr/>
        </p:nvPicPr>
        <p:blipFill>
          <a:blip r:embed="rId2"/>
          <a:stretch>
            <a:fillRect/>
          </a:stretch>
        </p:blipFill>
        <p:spPr>
          <a:xfrm>
            <a:off x="7950135" y="519023"/>
            <a:ext cx="2591836" cy="5608999"/>
          </a:xfrm>
          <a:prstGeom prst="rect">
            <a:avLst/>
          </a:prstGeom>
        </p:spPr>
      </p:pic>
      <p:sp>
        <p:nvSpPr>
          <p:cNvPr id="7" name="Elipse 6">
            <a:extLst>
              <a:ext uri="{FF2B5EF4-FFF2-40B4-BE49-F238E27FC236}">
                <a16:creationId xmlns:a16="http://schemas.microsoft.com/office/drawing/2014/main" id="{6A0588E6-D6B7-1456-8F4D-00F28323F43A}"/>
              </a:ext>
            </a:extLst>
          </p:cNvPr>
          <p:cNvSpPr/>
          <p:nvPr/>
        </p:nvSpPr>
        <p:spPr>
          <a:xfrm>
            <a:off x="7705503" y="2463390"/>
            <a:ext cx="3067272" cy="19312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a:extLst>
              <a:ext uri="{FF2B5EF4-FFF2-40B4-BE49-F238E27FC236}">
                <a16:creationId xmlns:a16="http://schemas.microsoft.com/office/drawing/2014/main" id="{81AE961D-4EC4-6D7C-B90A-55E1BCB5EB9A}"/>
              </a:ext>
            </a:extLst>
          </p:cNvPr>
          <p:cNvSpPr/>
          <p:nvPr/>
        </p:nvSpPr>
        <p:spPr>
          <a:xfrm>
            <a:off x="8523140" y="5644258"/>
            <a:ext cx="492273" cy="43161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3" name="Conector recto de flecha 12">
            <a:extLst>
              <a:ext uri="{FF2B5EF4-FFF2-40B4-BE49-F238E27FC236}">
                <a16:creationId xmlns:a16="http://schemas.microsoft.com/office/drawing/2014/main" id="{873B86CA-41B5-7366-E1F2-077C921E4048}"/>
              </a:ext>
            </a:extLst>
          </p:cNvPr>
          <p:cNvCxnSpPr>
            <a:cxnSpLocks/>
          </p:cNvCxnSpPr>
          <p:nvPr/>
        </p:nvCxnSpPr>
        <p:spPr>
          <a:xfrm>
            <a:off x="7350381" y="2020223"/>
            <a:ext cx="456445" cy="54114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954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D10F82-1981-1469-9A81-A9DBB48DF360}"/>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2F28405E-FCE3-9CED-0168-85E433E7C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FE698972-2FFB-8F80-D21E-D39A4AAA23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C20DAC0F-5C74-EA83-BB2D-CC481F3715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6594F589-7C63-A419-FACB-0C1B8A34574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BBC0BC2E-6BCC-6C61-6499-358F3D13A29B}"/>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Pantalla principal</a:t>
            </a:r>
          </a:p>
        </p:txBody>
      </p:sp>
    </p:spTree>
    <p:extLst>
      <p:ext uri="{BB962C8B-B14F-4D97-AF65-F5344CB8AC3E}">
        <p14:creationId xmlns:p14="http://schemas.microsoft.com/office/powerpoint/2010/main" val="1327983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1DD776-01C6-8047-065D-A35013B04A54}"/>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923A6D5B-FDD5-1B47-0B9C-69D20983A9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619A13A5-C5E0-D9B3-8AD0-E6E6D57F6C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3D79A7CC-860A-DC06-1AAB-0491CF8E5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3FD5A414-A2E5-DCCB-86BE-051016F82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FD98B03B-35CE-050A-7C62-AE5F888ED2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5B150ED-43DE-A1C6-3D26-90BE8F7F02BE}"/>
              </a:ext>
            </a:extLst>
          </p:cNvPr>
          <p:cNvSpPr>
            <a:spLocks noGrp="1"/>
          </p:cNvSpPr>
          <p:nvPr>
            <p:ph type="title"/>
          </p:nvPr>
        </p:nvSpPr>
        <p:spPr>
          <a:xfrm>
            <a:off x="1057025" y="922644"/>
            <a:ext cx="5040285" cy="1169585"/>
          </a:xfrm>
        </p:spPr>
        <p:txBody>
          <a:bodyPr anchor="b">
            <a:normAutofit/>
          </a:bodyPr>
          <a:lstStyle/>
          <a:p>
            <a:r>
              <a:rPr lang="es-ES_tradnl" sz="3700" dirty="0"/>
              <a:t>Pantalla principal</a:t>
            </a:r>
            <a:endParaRPr lang="es-ES_tradnl" sz="3700" noProof="0" dirty="0"/>
          </a:p>
        </p:txBody>
      </p:sp>
      <p:sp>
        <p:nvSpPr>
          <p:cNvPr id="5164" name="Rectangle 5163">
            <a:extLst>
              <a:ext uri="{FF2B5EF4-FFF2-40B4-BE49-F238E27FC236}">
                <a16:creationId xmlns:a16="http://schemas.microsoft.com/office/drawing/2014/main" id="{3DCF49CB-1C35-3A08-8AE1-3DDE50A8F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FCCE030C-79AE-F319-F48D-315ED75364BD}"/>
              </a:ext>
            </a:extLst>
          </p:cNvPr>
          <p:cNvSpPr>
            <a:spLocks noGrp="1"/>
          </p:cNvSpPr>
          <p:nvPr>
            <p:ph idx="1"/>
          </p:nvPr>
        </p:nvSpPr>
        <p:spPr>
          <a:xfrm>
            <a:off x="1004031" y="2415714"/>
            <a:ext cx="5040285" cy="3362055"/>
          </a:xfrm>
        </p:spPr>
        <p:txBody>
          <a:bodyPr anchor="ctr">
            <a:normAutofit lnSpcReduction="10000"/>
          </a:bodyPr>
          <a:lstStyle/>
          <a:p>
            <a:pPr marL="0" indent="0" algn="just">
              <a:buNone/>
            </a:pPr>
            <a:r>
              <a:rPr lang="es-ES" sz="1600" kern="100" dirty="0">
                <a:effectLst/>
                <a:latin typeface="Aptos" panose="020B0004020202020204" pitchFamily="34" charset="0"/>
                <a:ea typeface="Aptos" panose="020B0004020202020204" pitchFamily="34" charset="0"/>
                <a:cs typeface="Times New Roman" panose="02020603050405020304" pitchFamily="18" charset="0"/>
              </a:rPr>
              <a:t>La pantalla principal de </a:t>
            </a:r>
            <a:r>
              <a:rPr lang="es-ES" sz="16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1600" kern="100" dirty="0">
                <a:effectLst/>
                <a:latin typeface="Aptos" panose="020B0004020202020204" pitchFamily="34" charset="0"/>
                <a:ea typeface="Aptos" panose="020B0004020202020204" pitchFamily="34" charset="0"/>
                <a:cs typeface="Times New Roman" panose="02020603050405020304" pitchFamily="18" charset="0"/>
              </a:rPr>
              <a:t> (casa) incluye los siguientes aspectos:</a:t>
            </a:r>
          </a:p>
          <a:p>
            <a:pPr marL="0" indent="0" algn="just">
              <a:buNone/>
            </a:pPr>
            <a:endParaRPr lang="es-ES" sz="1600" b="1" kern="100" dirty="0">
              <a:latin typeface="Aptos" panose="020B0004020202020204" pitchFamily="34" charset="0"/>
              <a:ea typeface="Aptos" panose="020B0004020202020204" pitchFamily="34" charset="0"/>
              <a:cs typeface="Times New Roman" panose="02020603050405020304" pitchFamily="18" charset="0"/>
            </a:endParaRPr>
          </a:p>
          <a:p>
            <a:pPr algn="just">
              <a:buFontTx/>
              <a:buChar char="-"/>
            </a:pPr>
            <a:r>
              <a:rPr lang="es-ES" sz="1600" b="1" kern="100" dirty="0">
                <a:latin typeface="Aptos" panose="020B0004020202020204" pitchFamily="34" charset="0"/>
                <a:ea typeface="Aptos" panose="020B0004020202020204" pitchFamily="34" charset="0"/>
                <a:cs typeface="Times New Roman" panose="02020603050405020304" pitchFamily="18" charset="0"/>
              </a:rPr>
              <a:t>Nombre de usuario (A)</a:t>
            </a:r>
          </a:p>
          <a:p>
            <a:pPr algn="just">
              <a:buFontTx/>
              <a:buChar char="-"/>
            </a:pPr>
            <a:r>
              <a:rPr lang="es-ES" sz="1600" b="1" kern="100" dirty="0">
                <a:latin typeface="Aptos" panose="020B0004020202020204" pitchFamily="34" charset="0"/>
                <a:ea typeface="Aptos" panose="020B0004020202020204" pitchFamily="34" charset="0"/>
                <a:cs typeface="Times New Roman" panose="02020603050405020304" pitchFamily="18" charset="0"/>
              </a:rPr>
              <a:t>Monedas obtenidas caminando y mediante retos (B)</a:t>
            </a:r>
          </a:p>
          <a:p>
            <a:pPr algn="just">
              <a:buFontTx/>
              <a:buChar char="-"/>
            </a:pPr>
            <a:r>
              <a:rPr lang="es-ES" sz="1600" b="1" kern="100" dirty="0">
                <a:latin typeface="Aptos" panose="020B0004020202020204" pitchFamily="34" charset="0"/>
                <a:ea typeface="Aptos" panose="020B0004020202020204" pitchFamily="34" charset="0"/>
                <a:cs typeface="Times New Roman" panose="02020603050405020304" pitchFamily="18" charset="0"/>
              </a:rPr>
              <a:t>Nivel y barra de progreso para alcanzar el siguiente (C)</a:t>
            </a:r>
          </a:p>
          <a:p>
            <a:pPr algn="just">
              <a:buFontTx/>
              <a:buChar char="-"/>
            </a:pPr>
            <a:r>
              <a:rPr lang="es-ES" sz="1600" b="1" kern="100" dirty="0">
                <a:latin typeface="Aptos" panose="020B0004020202020204" pitchFamily="34" charset="0"/>
                <a:ea typeface="Aptos" panose="020B0004020202020204" pitchFamily="34" charset="0"/>
                <a:cs typeface="Times New Roman" panose="02020603050405020304" pitchFamily="18" charset="0"/>
              </a:rPr>
              <a:t>Avatar visible (D)</a:t>
            </a:r>
          </a:p>
          <a:p>
            <a:pPr algn="just">
              <a:buFontTx/>
              <a:buChar char="-"/>
            </a:pPr>
            <a:r>
              <a:rPr lang="es-ES" sz="1600" b="1" kern="100" dirty="0">
                <a:latin typeface="Aptos" panose="020B0004020202020204" pitchFamily="34" charset="0"/>
                <a:ea typeface="Aptos" panose="020B0004020202020204" pitchFamily="34" charset="0"/>
                <a:cs typeface="Times New Roman" panose="02020603050405020304" pitchFamily="18" charset="0"/>
              </a:rPr>
              <a:t>Retos diario, semanal y mensual (E)</a:t>
            </a:r>
          </a:p>
          <a:p>
            <a:pPr algn="just">
              <a:buFontTx/>
              <a:buChar char="-"/>
            </a:pPr>
            <a:r>
              <a:rPr lang="es-ES" sz="1600" b="1" kern="100" dirty="0">
                <a:latin typeface="Aptos" panose="020B0004020202020204" pitchFamily="34" charset="0"/>
                <a:ea typeface="Aptos" panose="020B0004020202020204" pitchFamily="34" charset="0"/>
                <a:cs typeface="Times New Roman" panose="02020603050405020304" pitchFamily="18" charset="0"/>
              </a:rPr>
              <a:t>Últimas actividades realizadas (F). </a:t>
            </a:r>
            <a:r>
              <a:rPr lang="es-ES" sz="1600" kern="100" dirty="0">
                <a:latin typeface="Aptos" panose="020B0004020202020204" pitchFamily="34" charset="0"/>
                <a:ea typeface="Aptos" panose="020B0004020202020204" pitchFamily="34" charset="0"/>
                <a:cs typeface="Times New Roman" panose="02020603050405020304" pitchFamily="18" charset="0"/>
              </a:rPr>
              <a:t>Para ver esta parte hay que deslizar hacia abajo.</a:t>
            </a:r>
          </a:p>
        </p:txBody>
      </p:sp>
      <p:pic>
        <p:nvPicPr>
          <p:cNvPr id="8" name="Imagen 7" descr="Captura de pantalla de un celular&#10;&#10;El contenido generado por IA puede ser incorrecto.">
            <a:extLst>
              <a:ext uri="{FF2B5EF4-FFF2-40B4-BE49-F238E27FC236}">
                <a16:creationId xmlns:a16="http://schemas.microsoft.com/office/drawing/2014/main" id="{CC163375-3C30-1D8F-848D-FB3D2FC83FFF}"/>
              </a:ext>
            </a:extLst>
          </p:cNvPr>
          <p:cNvPicPr>
            <a:picLocks noChangeAspect="1"/>
          </p:cNvPicPr>
          <p:nvPr/>
        </p:nvPicPr>
        <p:blipFill>
          <a:blip r:embed="rId2"/>
          <a:stretch>
            <a:fillRect/>
          </a:stretch>
        </p:blipFill>
        <p:spPr>
          <a:xfrm>
            <a:off x="9320700" y="513873"/>
            <a:ext cx="2470396" cy="5346191"/>
          </a:xfrm>
          <a:prstGeom prst="rect">
            <a:avLst/>
          </a:prstGeom>
        </p:spPr>
      </p:pic>
      <p:pic>
        <p:nvPicPr>
          <p:cNvPr id="11" name="Imagen 10" descr="Interfaz de usuario gráfica&#10;&#10;El contenido generado por IA puede ser incorrecto.">
            <a:extLst>
              <a:ext uri="{FF2B5EF4-FFF2-40B4-BE49-F238E27FC236}">
                <a16:creationId xmlns:a16="http://schemas.microsoft.com/office/drawing/2014/main" id="{4A360BFB-5961-28D5-AD49-E6304043FCE3}"/>
              </a:ext>
            </a:extLst>
          </p:cNvPr>
          <p:cNvPicPr>
            <a:picLocks noChangeAspect="1"/>
          </p:cNvPicPr>
          <p:nvPr/>
        </p:nvPicPr>
        <p:blipFill>
          <a:blip r:embed="rId3"/>
          <a:stretch>
            <a:fillRect/>
          </a:stretch>
        </p:blipFill>
        <p:spPr>
          <a:xfrm>
            <a:off x="6621877" y="513178"/>
            <a:ext cx="2470717" cy="5346886"/>
          </a:xfrm>
          <a:prstGeom prst="rect">
            <a:avLst/>
          </a:prstGeom>
        </p:spPr>
      </p:pic>
      <p:cxnSp>
        <p:nvCxnSpPr>
          <p:cNvPr id="9" name="Conector recto de flecha 8">
            <a:extLst>
              <a:ext uri="{FF2B5EF4-FFF2-40B4-BE49-F238E27FC236}">
                <a16:creationId xmlns:a16="http://schemas.microsoft.com/office/drawing/2014/main" id="{27A9F5FD-C19D-D584-56CF-F885D456EBD8}"/>
              </a:ext>
            </a:extLst>
          </p:cNvPr>
          <p:cNvCxnSpPr>
            <a:cxnSpLocks/>
          </p:cNvCxnSpPr>
          <p:nvPr/>
        </p:nvCxnSpPr>
        <p:spPr>
          <a:xfrm flipV="1">
            <a:off x="6621556" y="5904429"/>
            <a:ext cx="193979" cy="4754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Elipse 5">
            <a:extLst>
              <a:ext uri="{FF2B5EF4-FFF2-40B4-BE49-F238E27FC236}">
                <a16:creationId xmlns:a16="http://schemas.microsoft.com/office/drawing/2014/main" id="{8BBB4C49-50D7-82BC-54EE-56F7F76B3868}"/>
              </a:ext>
            </a:extLst>
          </p:cNvPr>
          <p:cNvSpPr/>
          <p:nvPr/>
        </p:nvSpPr>
        <p:spPr>
          <a:xfrm>
            <a:off x="6718546" y="5378433"/>
            <a:ext cx="492273" cy="43161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2" name="Conector recto de flecha 11">
            <a:extLst>
              <a:ext uri="{FF2B5EF4-FFF2-40B4-BE49-F238E27FC236}">
                <a16:creationId xmlns:a16="http://schemas.microsoft.com/office/drawing/2014/main" id="{E1C64BA1-F41C-20A2-2625-4F5DF7039DA2}"/>
              </a:ext>
            </a:extLst>
          </p:cNvPr>
          <p:cNvCxnSpPr>
            <a:cxnSpLocks/>
          </p:cNvCxnSpPr>
          <p:nvPr/>
        </p:nvCxnSpPr>
        <p:spPr>
          <a:xfrm>
            <a:off x="6044316" y="549078"/>
            <a:ext cx="449294" cy="24747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Elipse 13">
            <a:extLst>
              <a:ext uri="{FF2B5EF4-FFF2-40B4-BE49-F238E27FC236}">
                <a16:creationId xmlns:a16="http://schemas.microsoft.com/office/drawing/2014/main" id="{9CEC1C1C-386E-BC08-8789-7D44C1C90FCD}"/>
              </a:ext>
            </a:extLst>
          </p:cNvPr>
          <p:cNvSpPr/>
          <p:nvPr/>
        </p:nvSpPr>
        <p:spPr>
          <a:xfrm>
            <a:off x="6589285" y="844591"/>
            <a:ext cx="750794" cy="21580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Marcador de contenido 2">
            <a:extLst>
              <a:ext uri="{FF2B5EF4-FFF2-40B4-BE49-F238E27FC236}">
                <a16:creationId xmlns:a16="http://schemas.microsoft.com/office/drawing/2014/main" id="{74A87866-4BE8-D0A0-933E-14E4A7DA9FAF}"/>
              </a:ext>
            </a:extLst>
          </p:cNvPr>
          <p:cNvSpPr txBox="1">
            <a:spLocks/>
          </p:cNvSpPr>
          <p:nvPr/>
        </p:nvSpPr>
        <p:spPr>
          <a:xfrm>
            <a:off x="5701669" y="267431"/>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A</a:t>
            </a:r>
          </a:p>
        </p:txBody>
      </p:sp>
      <p:cxnSp>
        <p:nvCxnSpPr>
          <p:cNvPr id="18" name="Conector recto de flecha 17">
            <a:extLst>
              <a:ext uri="{FF2B5EF4-FFF2-40B4-BE49-F238E27FC236}">
                <a16:creationId xmlns:a16="http://schemas.microsoft.com/office/drawing/2014/main" id="{2E9263BE-88CA-8F5C-9BB3-850115A560C7}"/>
              </a:ext>
            </a:extLst>
          </p:cNvPr>
          <p:cNvCxnSpPr>
            <a:cxnSpLocks/>
          </p:cNvCxnSpPr>
          <p:nvPr/>
        </p:nvCxnSpPr>
        <p:spPr>
          <a:xfrm>
            <a:off x="6083029" y="1047015"/>
            <a:ext cx="496167" cy="1080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Elipse 18">
            <a:extLst>
              <a:ext uri="{FF2B5EF4-FFF2-40B4-BE49-F238E27FC236}">
                <a16:creationId xmlns:a16="http://schemas.microsoft.com/office/drawing/2014/main" id="{EBE41A47-8926-2C3C-4A09-CDB967815CD7}"/>
              </a:ext>
            </a:extLst>
          </p:cNvPr>
          <p:cNvSpPr/>
          <p:nvPr/>
        </p:nvSpPr>
        <p:spPr>
          <a:xfrm>
            <a:off x="6673992" y="1080231"/>
            <a:ext cx="750794" cy="21580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Marcador de contenido 2">
            <a:extLst>
              <a:ext uri="{FF2B5EF4-FFF2-40B4-BE49-F238E27FC236}">
                <a16:creationId xmlns:a16="http://schemas.microsoft.com/office/drawing/2014/main" id="{FE4FE4D5-5A68-E69F-EBD4-7D2ED3C6E49C}"/>
              </a:ext>
            </a:extLst>
          </p:cNvPr>
          <p:cNvSpPr txBox="1">
            <a:spLocks/>
          </p:cNvSpPr>
          <p:nvPr/>
        </p:nvSpPr>
        <p:spPr>
          <a:xfrm>
            <a:off x="5675611" y="773299"/>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B</a:t>
            </a:r>
          </a:p>
        </p:txBody>
      </p:sp>
      <p:sp>
        <p:nvSpPr>
          <p:cNvPr id="22" name="Elipse 21">
            <a:extLst>
              <a:ext uri="{FF2B5EF4-FFF2-40B4-BE49-F238E27FC236}">
                <a16:creationId xmlns:a16="http://schemas.microsoft.com/office/drawing/2014/main" id="{3E584613-8651-B40F-515A-D3BB3B94B24F}"/>
              </a:ext>
            </a:extLst>
          </p:cNvPr>
          <p:cNvSpPr/>
          <p:nvPr/>
        </p:nvSpPr>
        <p:spPr>
          <a:xfrm>
            <a:off x="6645846" y="1310863"/>
            <a:ext cx="833659" cy="36791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3" name="Conector recto de flecha 22">
            <a:extLst>
              <a:ext uri="{FF2B5EF4-FFF2-40B4-BE49-F238E27FC236}">
                <a16:creationId xmlns:a16="http://schemas.microsoft.com/office/drawing/2014/main" id="{79878C43-AE73-AC99-E3FE-A291F083DDD4}"/>
              </a:ext>
            </a:extLst>
          </p:cNvPr>
          <p:cNvCxnSpPr>
            <a:cxnSpLocks/>
          </p:cNvCxnSpPr>
          <p:nvPr/>
        </p:nvCxnSpPr>
        <p:spPr>
          <a:xfrm>
            <a:off x="6018258" y="1412769"/>
            <a:ext cx="518257" cy="7321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Marcador de contenido 2">
            <a:extLst>
              <a:ext uri="{FF2B5EF4-FFF2-40B4-BE49-F238E27FC236}">
                <a16:creationId xmlns:a16="http://schemas.microsoft.com/office/drawing/2014/main" id="{4EFE467F-2349-F9A1-1DFA-0C3D4C462F25}"/>
              </a:ext>
            </a:extLst>
          </p:cNvPr>
          <p:cNvSpPr txBox="1">
            <a:spLocks/>
          </p:cNvSpPr>
          <p:nvPr/>
        </p:nvSpPr>
        <p:spPr>
          <a:xfrm>
            <a:off x="5610840" y="1182765"/>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C</a:t>
            </a:r>
          </a:p>
        </p:txBody>
      </p:sp>
      <p:sp>
        <p:nvSpPr>
          <p:cNvPr id="26" name="Elipse 25">
            <a:extLst>
              <a:ext uri="{FF2B5EF4-FFF2-40B4-BE49-F238E27FC236}">
                <a16:creationId xmlns:a16="http://schemas.microsoft.com/office/drawing/2014/main" id="{D203DCDF-9A2B-CF7C-63EF-E03433648AF9}"/>
              </a:ext>
            </a:extLst>
          </p:cNvPr>
          <p:cNvSpPr/>
          <p:nvPr/>
        </p:nvSpPr>
        <p:spPr>
          <a:xfrm>
            <a:off x="8053189" y="758925"/>
            <a:ext cx="1039404" cy="91533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7" name="Conector recto de flecha 26">
            <a:extLst>
              <a:ext uri="{FF2B5EF4-FFF2-40B4-BE49-F238E27FC236}">
                <a16:creationId xmlns:a16="http://schemas.microsoft.com/office/drawing/2014/main" id="{1F8CA946-9F24-4FEC-D000-5B1DF07F18A4}"/>
              </a:ext>
            </a:extLst>
          </p:cNvPr>
          <p:cNvCxnSpPr>
            <a:cxnSpLocks/>
          </p:cNvCxnSpPr>
          <p:nvPr/>
        </p:nvCxnSpPr>
        <p:spPr>
          <a:xfrm flipH="1">
            <a:off x="8842062" y="431001"/>
            <a:ext cx="250531" cy="28084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9" name="Marcador de contenido 2">
            <a:extLst>
              <a:ext uri="{FF2B5EF4-FFF2-40B4-BE49-F238E27FC236}">
                <a16:creationId xmlns:a16="http://schemas.microsoft.com/office/drawing/2014/main" id="{4A6CBE8B-7514-B1F6-1474-9B5E3A8A6548}"/>
              </a:ext>
            </a:extLst>
          </p:cNvPr>
          <p:cNvSpPr txBox="1">
            <a:spLocks/>
          </p:cNvSpPr>
          <p:nvPr/>
        </p:nvSpPr>
        <p:spPr>
          <a:xfrm>
            <a:off x="9049536" y="48908"/>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D</a:t>
            </a:r>
          </a:p>
        </p:txBody>
      </p:sp>
      <p:sp>
        <p:nvSpPr>
          <p:cNvPr id="31" name="Elipse 30">
            <a:extLst>
              <a:ext uri="{FF2B5EF4-FFF2-40B4-BE49-F238E27FC236}">
                <a16:creationId xmlns:a16="http://schemas.microsoft.com/office/drawing/2014/main" id="{1A6E15AF-0A02-4702-9BB8-0EB9E8101D14}"/>
              </a:ext>
            </a:extLst>
          </p:cNvPr>
          <p:cNvSpPr/>
          <p:nvPr/>
        </p:nvSpPr>
        <p:spPr>
          <a:xfrm>
            <a:off x="6422199" y="1924723"/>
            <a:ext cx="2870072" cy="340369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2" name="Conector recto de flecha 31">
            <a:extLst>
              <a:ext uri="{FF2B5EF4-FFF2-40B4-BE49-F238E27FC236}">
                <a16:creationId xmlns:a16="http://schemas.microsoft.com/office/drawing/2014/main" id="{9CAD29DB-0919-3C89-25DE-52A639345983}"/>
              </a:ext>
            </a:extLst>
          </p:cNvPr>
          <p:cNvCxnSpPr>
            <a:cxnSpLocks/>
          </p:cNvCxnSpPr>
          <p:nvPr/>
        </p:nvCxnSpPr>
        <p:spPr>
          <a:xfrm flipV="1">
            <a:off x="5969405" y="4500561"/>
            <a:ext cx="361707" cy="3809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5" name="Marcador de contenido 2">
            <a:extLst>
              <a:ext uri="{FF2B5EF4-FFF2-40B4-BE49-F238E27FC236}">
                <a16:creationId xmlns:a16="http://schemas.microsoft.com/office/drawing/2014/main" id="{51C33E78-E44F-D314-C40B-CE9017BDC6DE}"/>
              </a:ext>
            </a:extLst>
          </p:cNvPr>
          <p:cNvSpPr txBox="1">
            <a:spLocks/>
          </p:cNvSpPr>
          <p:nvPr/>
        </p:nvSpPr>
        <p:spPr>
          <a:xfrm>
            <a:off x="5562624" y="4775431"/>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E</a:t>
            </a:r>
          </a:p>
        </p:txBody>
      </p:sp>
      <p:sp>
        <p:nvSpPr>
          <p:cNvPr id="36" name="Elipse 35">
            <a:extLst>
              <a:ext uri="{FF2B5EF4-FFF2-40B4-BE49-F238E27FC236}">
                <a16:creationId xmlns:a16="http://schemas.microsoft.com/office/drawing/2014/main" id="{1088A1BF-081C-17A6-B71F-5CB6F8B7B54C}"/>
              </a:ext>
            </a:extLst>
          </p:cNvPr>
          <p:cNvSpPr/>
          <p:nvPr/>
        </p:nvSpPr>
        <p:spPr>
          <a:xfrm>
            <a:off x="9074664" y="1837550"/>
            <a:ext cx="2870072" cy="340369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7" name="Conector recto de flecha 36">
            <a:extLst>
              <a:ext uri="{FF2B5EF4-FFF2-40B4-BE49-F238E27FC236}">
                <a16:creationId xmlns:a16="http://schemas.microsoft.com/office/drawing/2014/main" id="{37738F16-F7B9-2517-0D58-11B3C99706D5}"/>
              </a:ext>
            </a:extLst>
          </p:cNvPr>
          <p:cNvCxnSpPr>
            <a:cxnSpLocks/>
          </p:cNvCxnSpPr>
          <p:nvPr/>
        </p:nvCxnSpPr>
        <p:spPr>
          <a:xfrm flipH="1" flipV="1">
            <a:off x="11187969" y="5179623"/>
            <a:ext cx="531716" cy="84373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8" name="Marcador de contenido 2">
            <a:extLst>
              <a:ext uri="{FF2B5EF4-FFF2-40B4-BE49-F238E27FC236}">
                <a16:creationId xmlns:a16="http://schemas.microsoft.com/office/drawing/2014/main" id="{BCE0E130-F202-BE54-39B0-F42441CD9BE6}"/>
              </a:ext>
            </a:extLst>
          </p:cNvPr>
          <p:cNvSpPr txBox="1">
            <a:spLocks/>
          </p:cNvSpPr>
          <p:nvPr/>
        </p:nvSpPr>
        <p:spPr>
          <a:xfrm>
            <a:off x="11727948" y="6046895"/>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F</a:t>
            </a:r>
          </a:p>
        </p:txBody>
      </p:sp>
    </p:spTree>
    <p:extLst>
      <p:ext uri="{BB962C8B-B14F-4D97-AF65-F5344CB8AC3E}">
        <p14:creationId xmlns:p14="http://schemas.microsoft.com/office/powerpoint/2010/main" val="3727693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8A07A8-6CF9-8F60-F2F5-1338D62168FB}"/>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81F4B2B8-C9A8-2D6B-9ED5-C95C906AD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FD04DBAA-83BF-582A-11DF-939F6A1AD0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0869D0BB-A0EB-858B-A347-EBB4F71F2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BE236DC0-635F-5F15-B8DE-BE873E055E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3D6641AE-BDF5-2288-FCDC-EB96E7B1E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7D2C062-58AB-BE36-B2D4-3548F8AF947A}"/>
              </a:ext>
            </a:extLst>
          </p:cNvPr>
          <p:cNvSpPr>
            <a:spLocks noGrp="1"/>
          </p:cNvSpPr>
          <p:nvPr>
            <p:ph type="title"/>
          </p:nvPr>
        </p:nvSpPr>
        <p:spPr>
          <a:xfrm>
            <a:off x="1057025" y="922644"/>
            <a:ext cx="5040285" cy="1169585"/>
          </a:xfrm>
        </p:spPr>
        <p:txBody>
          <a:bodyPr anchor="b">
            <a:normAutofit/>
          </a:bodyPr>
          <a:lstStyle/>
          <a:p>
            <a:r>
              <a:rPr lang="es-ES_tradnl" sz="3700" dirty="0"/>
              <a:t>Pantalla principal - Retos</a:t>
            </a:r>
            <a:endParaRPr lang="es-ES_tradnl" sz="3700" noProof="0" dirty="0"/>
          </a:p>
        </p:txBody>
      </p:sp>
      <p:sp>
        <p:nvSpPr>
          <p:cNvPr id="5164" name="Rectangle 5163">
            <a:extLst>
              <a:ext uri="{FF2B5EF4-FFF2-40B4-BE49-F238E27FC236}">
                <a16:creationId xmlns:a16="http://schemas.microsoft.com/office/drawing/2014/main" id="{9C3ACD01-CADE-4EEC-9A1B-A4AE543ED6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1493DE4-44F8-3952-A040-CB59AF982526}"/>
              </a:ext>
            </a:extLst>
          </p:cNvPr>
          <p:cNvSpPr>
            <a:spLocks noGrp="1"/>
          </p:cNvSpPr>
          <p:nvPr>
            <p:ph idx="1"/>
          </p:nvPr>
        </p:nvSpPr>
        <p:spPr>
          <a:xfrm>
            <a:off x="1004451" y="2290797"/>
            <a:ext cx="5040285" cy="3924389"/>
          </a:xfrm>
        </p:spPr>
        <p:txBody>
          <a:bodyPr anchor="ctr">
            <a:normAutofit/>
          </a:bodyPr>
          <a:lstStyle/>
          <a:p>
            <a:pPr marL="0" indent="0" algn="just">
              <a:buNone/>
            </a:pPr>
            <a:r>
              <a:rPr lang="es-ES" sz="1600" kern="100" dirty="0">
                <a:effectLst/>
                <a:latin typeface="Aptos" panose="020B0004020202020204" pitchFamily="34" charset="0"/>
                <a:ea typeface="Aptos" panose="020B0004020202020204" pitchFamily="34" charset="0"/>
                <a:cs typeface="Times New Roman" panose="02020603050405020304" pitchFamily="18" charset="0"/>
              </a:rPr>
              <a:t>Hay tres tipos de retos:</a:t>
            </a:r>
            <a:endParaRPr lang="es-ES" sz="1600" b="1" kern="100" dirty="0">
              <a:latin typeface="Aptos" panose="020B0004020202020204" pitchFamily="34" charset="0"/>
              <a:ea typeface="Aptos" panose="020B0004020202020204" pitchFamily="34" charset="0"/>
              <a:cs typeface="Times New Roman" panose="02020603050405020304" pitchFamily="18" charset="0"/>
            </a:endParaRPr>
          </a:p>
          <a:p>
            <a:pPr algn="just">
              <a:buFontTx/>
              <a:buChar char="-"/>
            </a:pPr>
            <a:r>
              <a:rPr lang="es-ES" sz="1600" b="1" kern="100" dirty="0">
                <a:latin typeface="Aptos" panose="020B0004020202020204" pitchFamily="34" charset="0"/>
                <a:ea typeface="Aptos" panose="020B0004020202020204" pitchFamily="34" charset="0"/>
                <a:cs typeface="Times New Roman" panose="02020603050405020304" pitchFamily="18" charset="0"/>
              </a:rPr>
              <a:t>Diario </a:t>
            </a:r>
            <a:r>
              <a:rPr lang="es-ES" sz="1600" kern="100" dirty="0">
                <a:latin typeface="Aptos" panose="020B0004020202020204" pitchFamily="34" charset="0"/>
                <a:ea typeface="Aptos" panose="020B0004020202020204" pitchFamily="34" charset="0"/>
                <a:cs typeface="Times New Roman" panose="02020603050405020304" pitchFamily="18" charset="0"/>
              </a:rPr>
              <a:t>(cambia cada día).</a:t>
            </a:r>
          </a:p>
          <a:p>
            <a:pPr algn="just">
              <a:buFontTx/>
              <a:buChar char="-"/>
            </a:pPr>
            <a:r>
              <a:rPr lang="es-ES" sz="1600" b="1" kern="100" dirty="0">
                <a:latin typeface="Aptos" panose="020B0004020202020204" pitchFamily="34" charset="0"/>
                <a:ea typeface="Aptos" panose="020B0004020202020204" pitchFamily="34" charset="0"/>
                <a:cs typeface="Times New Roman" panose="02020603050405020304" pitchFamily="18" charset="0"/>
              </a:rPr>
              <a:t>Semanal</a:t>
            </a:r>
            <a:r>
              <a:rPr lang="es-ES" sz="1600" kern="100" dirty="0">
                <a:latin typeface="Aptos" panose="020B0004020202020204" pitchFamily="34" charset="0"/>
                <a:ea typeface="Aptos" panose="020B0004020202020204" pitchFamily="34" charset="0"/>
                <a:cs typeface="Times New Roman" panose="02020603050405020304" pitchFamily="18" charset="0"/>
              </a:rPr>
              <a:t> (cambia cada semana).</a:t>
            </a:r>
          </a:p>
          <a:p>
            <a:pPr algn="just">
              <a:buFontTx/>
              <a:buChar char="-"/>
            </a:pPr>
            <a:r>
              <a:rPr lang="es-ES" sz="1600" b="1" kern="100" dirty="0">
                <a:latin typeface="Aptos" panose="020B0004020202020204" pitchFamily="34" charset="0"/>
                <a:ea typeface="Aptos" panose="020B0004020202020204" pitchFamily="34" charset="0"/>
                <a:cs typeface="Times New Roman" panose="02020603050405020304" pitchFamily="18" charset="0"/>
              </a:rPr>
              <a:t>Mensual</a:t>
            </a:r>
            <a:r>
              <a:rPr lang="es-ES" sz="1600" kern="100" dirty="0">
                <a:latin typeface="Aptos" panose="020B0004020202020204" pitchFamily="34" charset="0"/>
                <a:ea typeface="Aptos" panose="020B0004020202020204" pitchFamily="34" charset="0"/>
                <a:cs typeface="Times New Roman" panose="02020603050405020304" pitchFamily="18" charset="0"/>
              </a:rPr>
              <a:t> (cambia cada mes).</a:t>
            </a:r>
          </a:p>
          <a:p>
            <a:pPr algn="just">
              <a:buFontTx/>
              <a:buChar char="-"/>
            </a:pPr>
            <a:endParaRPr lang="es-ES" sz="1600" kern="100" dirty="0">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es-ES" sz="1600" kern="100" dirty="0">
                <a:latin typeface="Aptos" panose="020B0004020202020204" pitchFamily="34" charset="0"/>
                <a:ea typeface="Aptos" panose="020B0004020202020204" pitchFamily="34" charset="0"/>
                <a:cs typeface="Times New Roman" panose="02020603050405020304" pitchFamily="18" charset="0"/>
              </a:rPr>
              <a:t>En cada reto aparece una explicación de los pasos necesarios para completarlo, así como una distancia real similar a lo que supondría completar el reto.</a:t>
            </a:r>
          </a:p>
          <a:p>
            <a:pPr marL="0" indent="0" algn="just">
              <a:buNone/>
            </a:pPr>
            <a:r>
              <a:rPr lang="es-ES" sz="1600" kern="100" dirty="0">
                <a:latin typeface="Aptos" panose="020B0004020202020204" pitchFamily="34" charset="0"/>
                <a:ea typeface="Aptos" panose="020B0004020202020204" pitchFamily="34" charset="0"/>
                <a:cs typeface="Times New Roman" panose="02020603050405020304" pitchFamily="18" charset="0"/>
              </a:rPr>
              <a:t>Bajo cada explicación del reto aparecen las monedas conseguidas al completar el mismo, así como la barra de progreso del reto (ya que los retos semanales y mensuales pueden conseguirse por acumulación de varias actividades).</a:t>
            </a:r>
          </a:p>
        </p:txBody>
      </p:sp>
      <p:pic>
        <p:nvPicPr>
          <p:cNvPr id="11" name="Imagen 10" descr="Interfaz de usuario gráfica&#10;&#10;El contenido generado por IA puede ser incorrecto.">
            <a:extLst>
              <a:ext uri="{FF2B5EF4-FFF2-40B4-BE49-F238E27FC236}">
                <a16:creationId xmlns:a16="http://schemas.microsoft.com/office/drawing/2014/main" id="{76FAB3B0-6188-F450-C380-91C8BBB2976E}"/>
              </a:ext>
            </a:extLst>
          </p:cNvPr>
          <p:cNvPicPr>
            <a:picLocks noChangeAspect="1"/>
          </p:cNvPicPr>
          <p:nvPr/>
        </p:nvPicPr>
        <p:blipFill>
          <a:blip r:embed="rId2"/>
          <a:stretch>
            <a:fillRect/>
          </a:stretch>
        </p:blipFill>
        <p:spPr>
          <a:xfrm>
            <a:off x="7968418" y="755239"/>
            <a:ext cx="2470717" cy="5346886"/>
          </a:xfrm>
          <a:prstGeom prst="rect">
            <a:avLst/>
          </a:prstGeom>
        </p:spPr>
      </p:pic>
      <p:sp>
        <p:nvSpPr>
          <p:cNvPr id="4" name="Elipse 3">
            <a:extLst>
              <a:ext uri="{FF2B5EF4-FFF2-40B4-BE49-F238E27FC236}">
                <a16:creationId xmlns:a16="http://schemas.microsoft.com/office/drawing/2014/main" id="{BFD57016-13E1-A023-7EAD-40CDEE20B3D5}"/>
              </a:ext>
            </a:extLst>
          </p:cNvPr>
          <p:cNvSpPr/>
          <p:nvPr/>
        </p:nvSpPr>
        <p:spPr>
          <a:xfrm>
            <a:off x="8486675" y="2952008"/>
            <a:ext cx="430219" cy="20622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5" name="Conector recto de flecha 4">
            <a:extLst>
              <a:ext uri="{FF2B5EF4-FFF2-40B4-BE49-F238E27FC236}">
                <a16:creationId xmlns:a16="http://schemas.microsoft.com/office/drawing/2014/main" id="{FF036B34-E44D-600B-6A82-C7EB14D7B330}"/>
              </a:ext>
            </a:extLst>
          </p:cNvPr>
          <p:cNvCxnSpPr>
            <a:cxnSpLocks/>
          </p:cNvCxnSpPr>
          <p:nvPr/>
        </p:nvCxnSpPr>
        <p:spPr>
          <a:xfrm>
            <a:off x="7664178" y="2952009"/>
            <a:ext cx="702881" cy="720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Elipse 9">
            <a:extLst>
              <a:ext uri="{FF2B5EF4-FFF2-40B4-BE49-F238E27FC236}">
                <a16:creationId xmlns:a16="http://schemas.microsoft.com/office/drawing/2014/main" id="{2ACAEAFE-5B14-3982-6A68-7D4EE64EEB22}"/>
              </a:ext>
            </a:extLst>
          </p:cNvPr>
          <p:cNvSpPr/>
          <p:nvPr/>
        </p:nvSpPr>
        <p:spPr>
          <a:xfrm>
            <a:off x="8486029" y="3976973"/>
            <a:ext cx="430219" cy="20622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3" name="Conector recto de flecha 12">
            <a:extLst>
              <a:ext uri="{FF2B5EF4-FFF2-40B4-BE49-F238E27FC236}">
                <a16:creationId xmlns:a16="http://schemas.microsoft.com/office/drawing/2014/main" id="{9D769356-C01C-85C7-6CCB-3FC74E13624B}"/>
              </a:ext>
            </a:extLst>
          </p:cNvPr>
          <p:cNvCxnSpPr>
            <a:cxnSpLocks/>
          </p:cNvCxnSpPr>
          <p:nvPr/>
        </p:nvCxnSpPr>
        <p:spPr>
          <a:xfrm>
            <a:off x="7663532" y="3976974"/>
            <a:ext cx="702881" cy="720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Elipse 14">
            <a:extLst>
              <a:ext uri="{FF2B5EF4-FFF2-40B4-BE49-F238E27FC236}">
                <a16:creationId xmlns:a16="http://schemas.microsoft.com/office/drawing/2014/main" id="{10CFBC2C-9528-B006-A6C7-6F543E33A155}"/>
              </a:ext>
            </a:extLst>
          </p:cNvPr>
          <p:cNvSpPr/>
          <p:nvPr/>
        </p:nvSpPr>
        <p:spPr>
          <a:xfrm>
            <a:off x="8439474" y="5005016"/>
            <a:ext cx="430219" cy="20622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6" name="Conector recto de flecha 15">
            <a:extLst>
              <a:ext uri="{FF2B5EF4-FFF2-40B4-BE49-F238E27FC236}">
                <a16:creationId xmlns:a16="http://schemas.microsoft.com/office/drawing/2014/main" id="{F40C2253-5737-3403-B8AA-BC50FBD0F932}"/>
              </a:ext>
            </a:extLst>
          </p:cNvPr>
          <p:cNvCxnSpPr>
            <a:cxnSpLocks/>
          </p:cNvCxnSpPr>
          <p:nvPr/>
        </p:nvCxnSpPr>
        <p:spPr>
          <a:xfrm>
            <a:off x="7616977" y="5005017"/>
            <a:ext cx="702881" cy="720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1645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B68C72-88DD-EDFC-27E7-94AEA085D2AF}"/>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EFCF847B-A0B8-015F-E867-7C92113E7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CA58BD96-1768-F5A4-B5E1-F596A87AA7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815BC54A-BFD6-39D3-A4DF-4643344D0A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9208F5B8-A84A-001A-F5FD-B5CF7695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76C48F21-7BEA-C8D6-799E-CE09195C1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5EC6408-D07C-2239-683D-69DB85D867CF}"/>
              </a:ext>
            </a:extLst>
          </p:cNvPr>
          <p:cNvSpPr>
            <a:spLocks noGrp="1"/>
          </p:cNvSpPr>
          <p:nvPr>
            <p:ph type="title"/>
          </p:nvPr>
        </p:nvSpPr>
        <p:spPr>
          <a:xfrm>
            <a:off x="1057025" y="922644"/>
            <a:ext cx="5040285" cy="1169585"/>
          </a:xfrm>
        </p:spPr>
        <p:txBody>
          <a:bodyPr anchor="b">
            <a:normAutofit/>
          </a:bodyPr>
          <a:lstStyle/>
          <a:p>
            <a:r>
              <a:rPr lang="es-ES_tradnl" sz="3700" dirty="0"/>
              <a:t>Pantalla principal – Actividades registradas</a:t>
            </a:r>
            <a:endParaRPr lang="es-ES_tradnl" sz="3700" noProof="0" dirty="0"/>
          </a:p>
        </p:txBody>
      </p:sp>
      <p:sp>
        <p:nvSpPr>
          <p:cNvPr id="5164" name="Rectangle 5163">
            <a:extLst>
              <a:ext uri="{FF2B5EF4-FFF2-40B4-BE49-F238E27FC236}">
                <a16:creationId xmlns:a16="http://schemas.microsoft.com/office/drawing/2014/main" id="{D9778395-CB41-F680-F450-00F9F27BB7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8C5BC02-BFC6-CBF3-A775-96178E371D26}"/>
              </a:ext>
            </a:extLst>
          </p:cNvPr>
          <p:cNvSpPr>
            <a:spLocks noGrp="1"/>
          </p:cNvSpPr>
          <p:nvPr>
            <p:ph idx="1"/>
          </p:nvPr>
        </p:nvSpPr>
        <p:spPr>
          <a:xfrm>
            <a:off x="1004451" y="2290797"/>
            <a:ext cx="5040285" cy="3924389"/>
          </a:xfrm>
        </p:spPr>
        <p:txBody>
          <a:bodyPr anchor="ctr">
            <a:normAutofit/>
          </a:bodyPr>
          <a:lstStyle/>
          <a:p>
            <a:pPr marL="0" indent="0" algn="just">
              <a:buNone/>
            </a:pPr>
            <a:r>
              <a:rPr lang="es-ES" sz="1600" kern="100" dirty="0">
                <a:effectLst/>
                <a:latin typeface="Aptos" panose="020B0004020202020204" pitchFamily="34" charset="0"/>
                <a:ea typeface="Aptos" panose="020B0004020202020204" pitchFamily="34" charset="0"/>
                <a:cs typeface="Times New Roman" panose="02020603050405020304" pitchFamily="18" charset="0"/>
              </a:rPr>
              <a:t>Las últimas 10 actividades registradas aparecen en la pantalla principal.</a:t>
            </a:r>
            <a:endParaRPr lang="es-ES" sz="1600" kern="100" dirty="0">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es-ES" sz="1600" kern="100" dirty="0">
                <a:latin typeface="Aptos" panose="020B0004020202020204" pitchFamily="34" charset="0"/>
                <a:ea typeface="Aptos" panose="020B0004020202020204" pitchFamily="34" charset="0"/>
                <a:cs typeface="Times New Roman" panose="02020603050405020304" pitchFamily="18" charset="0"/>
              </a:rPr>
              <a:t>Aparece un resumen de cada actividad:</a:t>
            </a:r>
          </a:p>
          <a:p>
            <a:pPr algn="just">
              <a:buFontTx/>
              <a:buChar char="-"/>
            </a:pPr>
            <a:r>
              <a:rPr lang="es-ES" sz="1600" kern="100" dirty="0">
                <a:latin typeface="Aptos" panose="020B0004020202020204" pitchFamily="34" charset="0"/>
                <a:ea typeface="Aptos" panose="020B0004020202020204" pitchFamily="34" charset="0"/>
                <a:cs typeface="Times New Roman" panose="02020603050405020304" pitchFamily="18" charset="0"/>
              </a:rPr>
              <a:t>Pasos</a:t>
            </a:r>
          </a:p>
          <a:p>
            <a:pPr algn="just">
              <a:buFontTx/>
              <a:buChar char="-"/>
            </a:pPr>
            <a:r>
              <a:rPr lang="es-ES" sz="1600" kern="100" dirty="0">
                <a:latin typeface="Aptos" panose="020B0004020202020204" pitchFamily="34" charset="0"/>
                <a:ea typeface="Aptos" panose="020B0004020202020204" pitchFamily="34" charset="0"/>
                <a:cs typeface="Times New Roman" panose="02020603050405020304" pitchFamily="18" charset="0"/>
              </a:rPr>
              <a:t>Distancia</a:t>
            </a:r>
          </a:p>
          <a:p>
            <a:pPr algn="just">
              <a:buFontTx/>
              <a:buChar char="-"/>
            </a:pPr>
            <a:r>
              <a:rPr lang="es-ES" sz="1600" kern="100" dirty="0">
                <a:latin typeface="Aptos" panose="020B0004020202020204" pitchFamily="34" charset="0"/>
                <a:ea typeface="Aptos" panose="020B0004020202020204" pitchFamily="34" charset="0"/>
                <a:cs typeface="Times New Roman" panose="02020603050405020304" pitchFamily="18" charset="0"/>
              </a:rPr>
              <a:t>Tiempo</a:t>
            </a:r>
          </a:p>
          <a:p>
            <a:pPr algn="just">
              <a:buFontTx/>
              <a:buChar char="-"/>
            </a:pPr>
            <a:r>
              <a:rPr lang="es-ES" sz="1600" kern="100" dirty="0">
                <a:latin typeface="Aptos" panose="020B0004020202020204" pitchFamily="34" charset="0"/>
                <a:ea typeface="Aptos" panose="020B0004020202020204" pitchFamily="34" charset="0"/>
                <a:cs typeface="Times New Roman" panose="02020603050405020304" pitchFamily="18" charset="0"/>
              </a:rPr>
              <a:t>Calorías</a:t>
            </a:r>
          </a:p>
          <a:p>
            <a:pPr algn="just">
              <a:buFontTx/>
              <a:buChar char="-"/>
            </a:pPr>
            <a:r>
              <a:rPr lang="es-ES" sz="1600" kern="100" dirty="0">
                <a:latin typeface="Aptos" panose="020B0004020202020204" pitchFamily="34" charset="0"/>
                <a:ea typeface="Aptos" panose="020B0004020202020204" pitchFamily="34" charset="0"/>
                <a:cs typeface="Times New Roman" panose="02020603050405020304" pitchFamily="18" charset="0"/>
              </a:rPr>
              <a:t>Fecha</a:t>
            </a:r>
          </a:p>
          <a:p>
            <a:pPr algn="just">
              <a:buFontTx/>
              <a:buChar char="-"/>
            </a:pPr>
            <a:r>
              <a:rPr lang="es-ES" sz="1600" kern="100" dirty="0">
                <a:latin typeface="Aptos" panose="020B0004020202020204" pitchFamily="34" charset="0"/>
                <a:ea typeface="Aptos" panose="020B0004020202020204" pitchFamily="34" charset="0"/>
                <a:cs typeface="Times New Roman" panose="02020603050405020304" pitchFamily="18" charset="0"/>
              </a:rPr>
              <a:t>Velocidad media</a:t>
            </a:r>
          </a:p>
          <a:p>
            <a:pPr algn="just">
              <a:buFontTx/>
              <a:buChar char="-"/>
            </a:pPr>
            <a:endParaRPr lang="es-ES" sz="1600" kern="100" dirty="0">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es-ES" sz="1600" kern="100" dirty="0">
                <a:latin typeface="Aptos" panose="020B0004020202020204" pitchFamily="34" charset="0"/>
                <a:ea typeface="Aptos" panose="020B0004020202020204" pitchFamily="34" charset="0"/>
                <a:cs typeface="Times New Roman" panose="02020603050405020304" pitchFamily="18" charset="0"/>
              </a:rPr>
              <a:t>Además, un aspecto relevante es que </a:t>
            </a:r>
            <a:r>
              <a:rPr lang="es-ES" sz="1600" b="1" kern="100" dirty="0">
                <a:latin typeface="Aptos" panose="020B0004020202020204" pitchFamily="34" charset="0"/>
                <a:ea typeface="Aptos" panose="020B0004020202020204" pitchFamily="34" charset="0"/>
                <a:cs typeface="Times New Roman" panose="02020603050405020304" pitchFamily="18" charset="0"/>
              </a:rPr>
              <a:t>permite eliminar sesiones </a:t>
            </a:r>
            <a:r>
              <a:rPr lang="es-ES" sz="1600" kern="100" dirty="0">
                <a:latin typeface="Aptos" panose="020B0004020202020204" pitchFamily="34" charset="0"/>
                <a:ea typeface="Aptos" panose="020B0004020202020204" pitchFamily="34" charset="0"/>
                <a:cs typeface="Times New Roman" panose="02020603050405020304" pitchFamily="18" charset="0"/>
              </a:rPr>
              <a:t>que hayan sido guardadas de forma errónea. </a:t>
            </a:r>
          </a:p>
        </p:txBody>
      </p:sp>
      <p:pic>
        <p:nvPicPr>
          <p:cNvPr id="5" name="Imagen 4" descr="Captura de pantalla de un celular&#10;&#10;El contenido generado por IA puede ser incorrecto.">
            <a:extLst>
              <a:ext uri="{FF2B5EF4-FFF2-40B4-BE49-F238E27FC236}">
                <a16:creationId xmlns:a16="http://schemas.microsoft.com/office/drawing/2014/main" id="{17CC2F7D-1856-7847-25C4-497A0DC246CD}"/>
              </a:ext>
            </a:extLst>
          </p:cNvPr>
          <p:cNvPicPr>
            <a:picLocks noChangeAspect="1"/>
          </p:cNvPicPr>
          <p:nvPr/>
        </p:nvPicPr>
        <p:blipFill>
          <a:blip r:embed="rId2"/>
          <a:stretch>
            <a:fillRect/>
          </a:stretch>
        </p:blipFill>
        <p:spPr>
          <a:xfrm>
            <a:off x="8011294" y="755586"/>
            <a:ext cx="2470396" cy="5346191"/>
          </a:xfrm>
          <a:prstGeom prst="rect">
            <a:avLst/>
          </a:prstGeom>
        </p:spPr>
      </p:pic>
      <p:sp>
        <p:nvSpPr>
          <p:cNvPr id="6" name="Elipse 5">
            <a:extLst>
              <a:ext uri="{FF2B5EF4-FFF2-40B4-BE49-F238E27FC236}">
                <a16:creationId xmlns:a16="http://schemas.microsoft.com/office/drawing/2014/main" id="{77B758F4-39E2-C7BC-A513-9F49DF5BDB5B}"/>
              </a:ext>
            </a:extLst>
          </p:cNvPr>
          <p:cNvSpPr/>
          <p:nvPr/>
        </p:nvSpPr>
        <p:spPr>
          <a:xfrm>
            <a:off x="9989820" y="2380508"/>
            <a:ext cx="405354" cy="34745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 name="Conector recto de flecha 6">
            <a:extLst>
              <a:ext uri="{FF2B5EF4-FFF2-40B4-BE49-F238E27FC236}">
                <a16:creationId xmlns:a16="http://schemas.microsoft.com/office/drawing/2014/main" id="{BC74DE3B-70E2-6F54-A917-4A32935D1E60}"/>
              </a:ext>
            </a:extLst>
          </p:cNvPr>
          <p:cNvCxnSpPr>
            <a:cxnSpLocks/>
          </p:cNvCxnSpPr>
          <p:nvPr/>
        </p:nvCxnSpPr>
        <p:spPr>
          <a:xfrm flipH="1">
            <a:off x="10429437" y="2132941"/>
            <a:ext cx="339859" cy="28827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6754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7CA0C3-9571-BD0B-2C3C-185DF61485DC}"/>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619B1F57-78E4-8393-1508-D0616AEF8F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1D2587B7-E09F-BBFD-E2C1-A34F350D34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9245EFBA-3CC8-97F1-0CDE-5A46C5EC8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2AF4F994-E6B5-4CB8-9B00-18517834DDA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4A8E1442-0C69-4299-632D-4D2C6D13075A}"/>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Ránking</a:t>
            </a:r>
          </a:p>
        </p:txBody>
      </p:sp>
    </p:spTree>
    <p:extLst>
      <p:ext uri="{BB962C8B-B14F-4D97-AF65-F5344CB8AC3E}">
        <p14:creationId xmlns:p14="http://schemas.microsoft.com/office/powerpoint/2010/main" val="2051463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0C8F9C-A151-54D9-F489-FE3CB92C7BA8}"/>
            </a:ext>
          </a:extLst>
        </p:cNvPr>
        <p:cNvGrpSpPr/>
        <p:nvPr/>
      </p:nvGrpSpPr>
      <p:grpSpPr>
        <a:xfrm>
          <a:off x="0" y="0"/>
          <a:ext cx="0" cy="0"/>
          <a:chOff x="0" y="0"/>
          <a:chExt cx="0" cy="0"/>
        </a:xfrm>
      </p:grpSpPr>
      <p:sp useBgFill="1">
        <p:nvSpPr>
          <p:cNvPr id="5143" name="Rectangle 5142">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DC9105E-0AAF-A407-1175-F8E191AE8735}"/>
              </a:ext>
            </a:extLst>
          </p:cNvPr>
          <p:cNvSpPr>
            <a:spLocks noGrp="1"/>
          </p:cNvSpPr>
          <p:nvPr>
            <p:ph type="title"/>
          </p:nvPr>
        </p:nvSpPr>
        <p:spPr>
          <a:xfrm>
            <a:off x="645064" y="525982"/>
            <a:ext cx="4282983" cy="1200361"/>
          </a:xfrm>
        </p:spPr>
        <p:txBody>
          <a:bodyPr anchor="b">
            <a:normAutofit/>
          </a:bodyPr>
          <a:lstStyle/>
          <a:p>
            <a:r>
              <a:rPr lang="es-ES_tradnl" sz="3600" noProof="0" dirty="0"/>
              <a:t>¿DÓNDE ENCONTRARLA?</a:t>
            </a:r>
          </a:p>
        </p:txBody>
      </p:sp>
      <p:sp>
        <p:nvSpPr>
          <p:cNvPr id="5145" name="Rectangle 5144">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FFDB8CC3-8383-889E-D79C-95A1E4C8B521}"/>
              </a:ext>
            </a:extLst>
          </p:cNvPr>
          <p:cNvSpPr>
            <a:spLocks noGrp="1"/>
          </p:cNvSpPr>
          <p:nvPr>
            <p:ph idx="1"/>
          </p:nvPr>
        </p:nvSpPr>
        <p:spPr>
          <a:xfrm>
            <a:off x="645066" y="2031101"/>
            <a:ext cx="4282984" cy="2827123"/>
          </a:xfrm>
        </p:spPr>
        <p:txBody>
          <a:bodyPr anchor="ctr">
            <a:normAutofit fontScale="92500" lnSpcReduction="20000"/>
          </a:bodyPr>
          <a:lstStyle/>
          <a:p>
            <a:pPr marL="0" indent="0" algn="just">
              <a:buNone/>
            </a:pPr>
            <a:r>
              <a:rPr lang="es-ES_tradnl" sz="1800" noProof="0" dirty="0" err="1"/>
              <a:t>ActivaApp</a:t>
            </a:r>
            <a:r>
              <a:rPr lang="es-ES_tradnl" sz="1800" noProof="0" dirty="0"/>
              <a:t> </a:t>
            </a:r>
            <a:r>
              <a:rPr lang="es-ES" sz="1800" noProof="0" dirty="0"/>
              <a:t>se puede descargar tanto en IOS (</a:t>
            </a:r>
            <a:r>
              <a:rPr lang="es-ES" sz="1800" noProof="0" dirty="0" err="1"/>
              <a:t>Iphone</a:t>
            </a:r>
            <a:r>
              <a:rPr lang="es-ES" sz="1800" noProof="0" dirty="0"/>
              <a:t>) como en Android.</a:t>
            </a:r>
          </a:p>
          <a:p>
            <a:pPr marL="0" indent="0" algn="just">
              <a:buNone/>
            </a:pPr>
            <a:endParaRPr lang="es-ES" sz="1800" dirty="0">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Es una aplicación totalmente gratuita.</a:t>
            </a:r>
          </a:p>
          <a:p>
            <a:pPr marL="0" indent="0" algn="just">
              <a:buNone/>
            </a:pPr>
            <a:endParaRPr lang="es-ES" sz="1800" dirty="0">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Para ello, debes acceder a la tienda de tu dispositivo:</a:t>
            </a:r>
          </a:p>
          <a:p>
            <a:pPr marL="0" indent="0" algn="just">
              <a:buNone/>
            </a:pPr>
            <a:endParaRPr lang="es-ES" sz="1800" dirty="0">
              <a:latin typeface="Aptos" panose="020B0004020202020204" pitchFamily="34" charset="0"/>
              <a:ea typeface="Aptos" panose="020B0004020202020204" pitchFamily="34" charset="0"/>
              <a:cs typeface="Times New Roman" panose="02020603050405020304" pitchFamily="18" charset="0"/>
            </a:endParaRPr>
          </a:p>
          <a:p>
            <a:pPr algn="just">
              <a:buFontTx/>
              <a:buChar char="-"/>
            </a:pPr>
            <a:r>
              <a:rPr lang="es-ES" sz="1800" dirty="0">
                <a:latin typeface="Aptos" panose="020B0004020202020204" pitchFamily="34" charset="0"/>
                <a:ea typeface="Aptos" panose="020B0004020202020204" pitchFamily="34" charset="0"/>
                <a:cs typeface="Times New Roman" panose="02020603050405020304" pitchFamily="18" charset="0"/>
              </a:rPr>
              <a:t>App Store (A) - IOS</a:t>
            </a:r>
          </a:p>
          <a:p>
            <a:pPr algn="just">
              <a:buFontTx/>
              <a:buChar char="-"/>
            </a:pPr>
            <a:r>
              <a:rPr lang="es-ES" sz="1800" dirty="0">
                <a:latin typeface="Aptos" panose="020B0004020202020204" pitchFamily="34" charset="0"/>
                <a:ea typeface="Aptos" panose="020B0004020202020204" pitchFamily="34" charset="0"/>
                <a:cs typeface="Times New Roman" panose="02020603050405020304" pitchFamily="18" charset="0"/>
              </a:rPr>
              <a:t>Play Store (B) - ANDROID</a:t>
            </a:r>
          </a:p>
        </p:txBody>
      </p:sp>
      <p:sp>
        <p:nvSpPr>
          <p:cNvPr id="5147" name="Rectangle 514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9" name="Rectangle 5148">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1" name="Rectangle 515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5" descr="Captura de pantalla de un celular&#10;&#10;El contenido generado por IA puede ser incorrecto.">
            <a:extLst>
              <a:ext uri="{FF2B5EF4-FFF2-40B4-BE49-F238E27FC236}">
                <a16:creationId xmlns:a16="http://schemas.microsoft.com/office/drawing/2014/main" id="{EFA203B3-A7BB-40DB-2375-29B1AACD767E}"/>
              </a:ext>
            </a:extLst>
          </p:cNvPr>
          <p:cNvPicPr>
            <a:picLocks noChangeAspect="1"/>
          </p:cNvPicPr>
          <p:nvPr/>
        </p:nvPicPr>
        <p:blipFill>
          <a:blip r:embed="rId2"/>
          <a:srcRect t="5176" b="67163"/>
          <a:stretch>
            <a:fillRect/>
          </a:stretch>
        </p:blipFill>
        <p:spPr>
          <a:xfrm>
            <a:off x="9141321" y="1776519"/>
            <a:ext cx="2546284" cy="1528028"/>
          </a:xfrm>
          <a:prstGeom prst="rect">
            <a:avLst/>
          </a:prstGeom>
        </p:spPr>
      </p:pic>
      <p:sp>
        <p:nvSpPr>
          <p:cNvPr id="7" name="Marcador de contenido 2">
            <a:extLst>
              <a:ext uri="{FF2B5EF4-FFF2-40B4-BE49-F238E27FC236}">
                <a16:creationId xmlns:a16="http://schemas.microsoft.com/office/drawing/2014/main" id="{273FBD25-BE8B-156A-D220-18E970194A42}"/>
              </a:ext>
            </a:extLst>
          </p:cNvPr>
          <p:cNvSpPr txBox="1">
            <a:spLocks/>
          </p:cNvSpPr>
          <p:nvPr/>
        </p:nvSpPr>
        <p:spPr>
          <a:xfrm>
            <a:off x="7021363" y="17082"/>
            <a:ext cx="940725" cy="15281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9600" kern="100" dirty="0">
                <a:latin typeface="Aptos" panose="020B0004020202020204" pitchFamily="34" charset="0"/>
                <a:ea typeface="Aptos" panose="020B0004020202020204" pitchFamily="34" charset="0"/>
                <a:cs typeface="Times New Roman" panose="02020603050405020304" pitchFamily="18" charset="0"/>
              </a:rPr>
              <a:t>A</a:t>
            </a:r>
          </a:p>
        </p:txBody>
      </p:sp>
      <p:sp>
        <p:nvSpPr>
          <p:cNvPr id="8" name="Marcador de contenido 2">
            <a:extLst>
              <a:ext uri="{FF2B5EF4-FFF2-40B4-BE49-F238E27FC236}">
                <a16:creationId xmlns:a16="http://schemas.microsoft.com/office/drawing/2014/main" id="{02503B32-D445-2D86-A272-A8BF9F6EC103}"/>
              </a:ext>
            </a:extLst>
          </p:cNvPr>
          <p:cNvSpPr txBox="1">
            <a:spLocks/>
          </p:cNvSpPr>
          <p:nvPr/>
        </p:nvSpPr>
        <p:spPr>
          <a:xfrm>
            <a:off x="9944101" y="17082"/>
            <a:ext cx="940725" cy="15281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9600" kern="100" dirty="0">
                <a:latin typeface="Aptos" panose="020B0004020202020204" pitchFamily="34" charset="0"/>
                <a:ea typeface="Aptos" panose="020B0004020202020204" pitchFamily="34" charset="0"/>
                <a:cs typeface="Times New Roman" panose="02020603050405020304" pitchFamily="18" charset="0"/>
              </a:rPr>
              <a:t>B</a:t>
            </a:r>
          </a:p>
        </p:txBody>
      </p:sp>
      <p:pic>
        <p:nvPicPr>
          <p:cNvPr id="10" name="Imagen 9" descr="Interfaz de usuario gráfica, Aplicación&#10;&#10;El contenido generado por IA puede ser incorrecto.">
            <a:extLst>
              <a:ext uri="{FF2B5EF4-FFF2-40B4-BE49-F238E27FC236}">
                <a16:creationId xmlns:a16="http://schemas.microsoft.com/office/drawing/2014/main" id="{DD2F5D89-0740-B8AA-D0E4-A6016364DE01}"/>
              </a:ext>
            </a:extLst>
          </p:cNvPr>
          <p:cNvPicPr>
            <a:picLocks noChangeAspect="1"/>
          </p:cNvPicPr>
          <p:nvPr/>
        </p:nvPicPr>
        <p:blipFill>
          <a:blip r:embed="rId3"/>
          <a:srcRect t="7669" b="48652"/>
          <a:stretch>
            <a:fillRect/>
          </a:stretch>
        </p:blipFill>
        <p:spPr>
          <a:xfrm>
            <a:off x="6218583" y="1337089"/>
            <a:ext cx="2546284" cy="2406889"/>
          </a:xfrm>
          <a:prstGeom prst="rect">
            <a:avLst/>
          </a:prstGeom>
        </p:spPr>
      </p:pic>
      <p:pic>
        <p:nvPicPr>
          <p:cNvPr id="14" name="Imagen 13" descr="Código QR&#10;&#10;El contenido generado por IA puede ser incorrecto.">
            <a:extLst>
              <a:ext uri="{FF2B5EF4-FFF2-40B4-BE49-F238E27FC236}">
                <a16:creationId xmlns:a16="http://schemas.microsoft.com/office/drawing/2014/main" id="{B2E9F5E4-90F1-43B8-F97F-FE847AFE78EF}"/>
              </a:ext>
            </a:extLst>
          </p:cNvPr>
          <p:cNvPicPr>
            <a:picLocks noChangeAspect="1"/>
          </p:cNvPicPr>
          <p:nvPr/>
        </p:nvPicPr>
        <p:blipFill>
          <a:blip r:embed="rId4"/>
          <a:stretch>
            <a:fillRect/>
          </a:stretch>
        </p:blipFill>
        <p:spPr>
          <a:xfrm>
            <a:off x="6425778" y="3690680"/>
            <a:ext cx="2131893" cy="2131893"/>
          </a:xfrm>
          <a:prstGeom prst="rect">
            <a:avLst/>
          </a:prstGeom>
        </p:spPr>
      </p:pic>
      <p:pic>
        <p:nvPicPr>
          <p:cNvPr id="16" name="Imagen 15" descr="Código QR&#10;&#10;El contenido generado por IA puede ser incorrecto.">
            <a:extLst>
              <a:ext uri="{FF2B5EF4-FFF2-40B4-BE49-F238E27FC236}">
                <a16:creationId xmlns:a16="http://schemas.microsoft.com/office/drawing/2014/main" id="{A5C27298-7E02-B7A8-3466-79224A94EAEF}"/>
              </a:ext>
            </a:extLst>
          </p:cNvPr>
          <p:cNvPicPr>
            <a:picLocks noChangeAspect="1"/>
          </p:cNvPicPr>
          <p:nvPr/>
        </p:nvPicPr>
        <p:blipFill>
          <a:blip r:embed="rId5"/>
          <a:stretch>
            <a:fillRect/>
          </a:stretch>
        </p:blipFill>
        <p:spPr>
          <a:xfrm>
            <a:off x="9326414" y="3690680"/>
            <a:ext cx="2131893" cy="2131893"/>
          </a:xfrm>
          <a:prstGeom prst="rect">
            <a:avLst/>
          </a:prstGeom>
        </p:spPr>
      </p:pic>
      <p:sp>
        <p:nvSpPr>
          <p:cNvPr id="17" name="Marcador de contenido 2">
            <a:extLst>
              <a:ext uri="{FF2B5EF4-FFF2-40B4-BE49-F238E27FC236}">
                <a16:creationId xmlns:a16="http://schemas.microsoft.com/office/drawing/2014/main" id="{BA737BFD-DBC3-2910-5FAC-220176F1AADF}"/>
              </a:ext>
            </a:extLst>
          </p:cNvPr>
          <p:cNvSpPr txBox="1">
            <a:spLocks/>
          </p:cNvSpPr>
          <p:nvPr/>
        </p:nvSpPr>
        <p:spPr>
          <a:xfrm>
            <a:off x="7277839" y="5762584"/>
            <a:ext cx="4282984" cy="44612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1800" dirty="0"/>
              <a:t>IOS		                ANDROID</a:t>
            </a:r>
            <a:endParaRPr lang="es-ES" sz="18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743865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EE6C21-5D54-2745-7C56-1BB65C0EE76A}"/>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6E156FC5-D91F-302D-7C50-C555A3419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0292275E-B9B2-10EF-06D9-2A24A8EDE2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9030A057-1A4A-B0FA-CA63-2CF884E232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12468A0F-F5E6-767B-B916-E243A20663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AF450D1A-3E48-FEC8-C620-24BDAC458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5D5FC16-DEF7-A731-244A-394E7ED26619}"/>
              </a:ext>
            </a:extLst>
          </p:cNvPr>
          <p:cNvSpPr>
            <a:spLocks noGrp="1"/>
          </p:cNvSpPr>
          <p:nvPr>
            <p:ph type="title"/>
          </p:nvPr>
        </p:nvSpPr>
        <p:spPr>
          <a:xfrm>
            <a:off x="1057025" y="922644"/>
            <a:ext cx="5040285" cy="1169585"/>
          </a:xfrm>
        </p:spPr>
        <p:txBody>
          <a:bodyPr anchor="b">
            <a:normAutofit/>
          </a:bodyPr>
          <a:lstStyle/>
          <a:p>
            <a:r>
              <a:rPr lang="es-ES_tradnl" sz="3700" dirty="0"/>
              <a:t>Ránking</a:t>
            </a:r>
            <a:endParaRPr lang="es-ES_tradnl" sz="3700" noProof="0" dirty="0"/>
          </a:p>
        </p:txBody>
      </p:sp>
      <p:sp>
        <p:nvSpPr>
          <p:cNvPr id="5164" name="Rectangle 5163">
            <a:extLst>
              <a:ext uri="{FF2B5EF4-FFF2-40B4-BE49-F238E27FC236}">
                <a16:creationId xmlns:a16="http://schemas.microsoft.com/office/drawing/2014/main" id="{DD4189DB-3FB8-F1FA-764C-DFDBB65667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B7A29A0-B445-0443-8DE9-1083FF6826B5}"/>
              </a:ext>
            </a:extLst>
          </p:cNvPr>
          <p:cNvSpPr>
            <a:spLocks noGrp="1"/>
          </p:cNvSpPr>
          <p:nvPr>
            <p:ph idx="1"/>
          </p:nvPr>
        </p:nvSpPr>
        <p:spPr>
          <a:xfrm>
            <a:off x="1004451" y="2290797"/>
            <a:ext cx="5040285" cy="3924389"/>
          </a:xfrm>
        </p:spPr>
        <p:txBody>
          <a:bodyPr anchor="ctr">
            <a:normAutofit lnSpcReduction="10000"/>
          </a:bodyPr>
          <a:lstStyle/>
          <a:p>
            <a:pPr marL="0" indent="0" algn="just">
              <a:buNone/>
            </a:pPr>
            <a:r>
              <a:rPr lang="es-ES" sz="18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1800" kern="100" dirty="0">
                <a:effectLst/>
                <a:latin typeface="Aptos" panose="020B0004020202020204" pitchFamily="34" charset="0"/>
                <a:ea typeface="Aptos" panose="020B0004020202020204" pitchFamily="34" charset="0"/>
                <a:cs typeface="Times New Roman" panose="02020603050405020304" pitchFamily="18" charset="0"/>
              </a:rPr>
              <a:t> incluye un ránking que permite comparar los logros de cada jugador.</a:t>
            </a:r>
          </a:p>
          <a:p>
            <a:pPr marL="0" indent="0" algn="just">
              <a:buNone/>
            </a:pPr>
            <a:endParaRPr lang="es-ES" sz="1800" kern="100" dirty="0">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es-ES" sz="1800" kern="100" dirty="0">
                <a:latin typeface="Aptos" panose="020B0004020202020204" pitchFamily="34" charset="0"/>
                <a:ea typeface="Aptos" panose="020B0004020202020204" pitchFamily="34" charset="0"/>
                <a:cs typeface="Times New Roman" panose="02020603050405020304" pitchFamily="18" charset="0"/>
              </a:rPr>
              <a:t>Este ránking se encuentra dividido en tres categorías:</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Global: compara tu desempeño con el del resto de los jugadores de la aplicación (A)</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Centro: compara tu desempeño con el del resto de jugadores que usen la aplicación en tu centro educativo (B).</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Clase: compara tu desempeño con el del resto de jugadores que usen la aplicación en tu clase (C).</a:t>
            </a:r>
          </a:p>
        </p:txBody>
      </p:sp>
      <p:cxnSp>
        <p:nvCxnSpPr>
          <p:cNvPr id="7" name="Conector recto de flecha 6">
            <a:extLst>
              <a:ext uri="{FF2B5EF4-FFF2-40B4-BE49-F238E27FC236}">
                <a16:creationId xmlns:a16="http://schemas.microsoft.com/office/drawing/2014/main" id="{FA410E33-D89B-268B-33E1-737A0A88224C}"/>
              </a:ext>
            </a:extLst>
          </p:cNvPr>
          <p:cNvCxnSpPr>
            <a:cxnSpLocks/>
          </p:cNvCxnSpPr>
          <p:nvPr/>
        </p:nvCxnSpPr>
        <p:spPr>
          <a:xfrm flipH="1" flipV="1">
            <a:off x="8024778" y="5889439"/>
            <a:ext cx="230580" cy="4402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Imagen 7" descr="Interfaz de usuario gráfica&#10;&#10;El contenido generado por IA puede ser incorrecto.">
            <a:extLst>
              <a:ext uri="{FF2B5EF4-FFF2-40B4-BE49-F238E27FC236}">
                <a16:creationId xmlns:a16="http://schemas.microsoft.com/office/drawing/2014/main" id="{D22170D4-D5FB-E446-5C8E-DA35F2DA22C0}"/>
              </a:ext>
            </a:extLst>
          </p:cNvPr>
          <p:cNvPicPr>
            <a:picLocks noChangeAspect="1"/>
          </p:cNvPicPr>
          <p:nvPr/>
        </p:nvPicPr>
        <p:blipFill>
          <a:blip r:embed="rId2"/>
          <a:stretch>
            <a:fillRect/>
          </a:stretch>
        </p:blipFill>
        <p:spPr>
          <a:xfrm>
            <a:off x="6576344" y="482137"/>
            <a:ext cx="2491515" cy="5391895"/>
          </a:xfrm>
          <a:prstGeom prst="rect">
            <a:avLst/>
          </a:prstGeom>
        </p:spPr>
      </p:pic>
      <p:sp>
        <p:nvSpPr>
          <p:cNvPr id="6" name="Elipse 5">
            <a:extLst>
              <a:ext uri="{FF2B5EF4-FFF2-40B4-BE49-F238E27FC236}">
                <a16:creationId xmlns:a16="http://schemas.microsoft.com/office/drawing/2014/main" id="{2F2CD028-5648-3A77-0392-DD5575A95460}"/>
              </a:ext>
            </a:extLst>
          </p:cNvPr>
          <p:cNvSpPr/>
          <p:nvPr/>
        </p:nvSpPr>
        <p:spPr>
          <a:xfrm>
            <a:off x="7619424" y="5448916"/>
            <a:ext cx="405354" cy="34745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descr="Interfaz de usuario gráfica&#10;&#10;El contenido generado por IA puede ser incorrecto.">
            <a:extLst>
              <a:ext uri="{FF2B5EF4-FFF2-40B4-BE49-F238E27FC236}">
                <a16:creationId xmlns:a16="http://schemas.microsoft.com/office/drawing/2014/main" id="{76E288F6-0E8E-D8ED-8960-8EB23CE91DE2}"/>
              </a:ext>
            </a:extLst>
          </p:cNvPr>
          <p:cNvPicPr>
            <a:picLocks noChangeAspect="1"/>
          </p:cNvPicPr>
          <p:nvPr/>
        </p:nvPicPr>
        <p:blipFill>
          <a:blip r:embed="rId2"/>
          <a:stretch>
            <a:fillRect/>
          </a:stretch>
        </p:blipFill>
        <p:spPr>
          <a:xfrm>
            <a:off x="9199742" y="482136"/>
            <a:ext cx="2491515" cy="5391895"/>
          </a:xfrm>
          <a:prstGeom prst="rect">
            <a:avLst/>
          </a:prstGeom>
        </p:spPr>
      </p:pic>
      <p:cxnSp>
        <p:nvCxnSpPr>
          <p:cNvPr id="12" name="Conector recto de flecha 11">
            <a:extLst>
              <a:ext uri="{FF2B5EF4-FFF2-40B4-BE49-F238E27FC236}">
                <a16:creationId xmlns:a16="http://schemas.microsoft.com/office/drawing/2014/main" id="{83B6F18E-B0C3-3E95-E507-B3E4C9D619D9}"/>
              </a:ext>
            </a:extLst>
          </p:cNvPr>
          <p:cNvCxnSpPr>
            <a:cxnSpLocks/>
          </p:cNvCxnSpPr>
          <p:nvPr/>
        </p:nvCxnSpPr>
        <p:spPr>
          <a:xfrm>
            <a:off x="9647387" y="380878"/>
            <a:ext cx="255503" cy="5417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3" name="Elipse 12">
            <a:extLst>
              <a:ext uri="{FF2B5EF4-FFF2-40B4-BE49-F238E27FC236}">
                <a16:creationId xmlns:a16="http://schemas.microsoft.com/office/drawing/2014/main" id="{18AA2B81-0B20-D572-1D09-822090F1A9E3}"/>
              </a:ext>
            </a:extLst>
          </p:cNvPr>
          <p:cNvSpPr/>
          <p:nvPr/>
        </p:nvSpPr>
        <p:spPr>
          <a:xfrm>
            <a:off x="9701531" y="1032587"/>
            <a:ext cx="499937" cy="29883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Elipse 13">
            <a:extLst>
              <a:ext uri="{FF2B5EF4-FFF2-40B4-BE49-F238E27FC236}">
                <a16:creationId xmlns:a16="http://schemas.microsoft.com/office/drawing/2014/main" id="{969BE097-2B0C-FC60-410D-B4B3DFD4D9E9}"/>
              </a:ext>
            </a:extLst>
          </p:cNvPr>
          <p:cNvSpPr/>
          <p:nvPr/>
        </p:nvSpPr>
        <p:spPr>
          <a:xfrm>
            <a:off x="10222176" y="1032586"/>
            <a:ext cx="499937" cy="29883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Elipse 14">
            <a:extLst>
              <a:ext uri="{FF2B5EF4-FFF2-40B4-BE49-F238E27FC236}">
                <a16:creationId xmlns:a16="http://schemas.microsoft.com/office/drawing/2014/main" id="{E70C3C46-9623-1BB5-7F72-E3F767E5024C}"/>
              </a:ext>
            </a:extLst>
          </p:cNvPr>
          <p:cNvSpPr/>
          <p:nvPr/>
        </p:nvSpPr>
        <p:spPr>
          <a:xfrm>
            <a:off x="10723965" y="1031042"/>
            <a:ext cx="499937" cy="29883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8" name="Conector recto de flecha 17">
            <a:extLst>
              <a:ext uri="{FF2B5EF4-FFF2-40B4-BE49-F238E27FC236}">
                <a16:creationId xmlns:a16="http://schemas.microsoft.com/office/drawing/2014/main" id="{6B359761-02EE-6E08-330C-AF5E89C7C714}"/>
              </a:ext>
            </a:extLst>
          </p:cNvPr>
          <p:cNvCxnSpPr>
            <a:cxnSpLocks/>
          </p:cNvCxnSpPr>
          <p:nvPr/>
        </p:nvCxnSpPr>
        <p:spPr>
          <a:xfrm>
            <a:off x="10459703" y="380878"/>
            <a:ext cx="0" cy="5417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Conector recto de flecha 19">
            <a:extLst>
              <a:ext uri="{FF2B5EF4-FFF2-40B4-BE49-F238E27FC236}">
                <a16:creationId xmlns:a16="http://schemas.microsoft.com/office/drawing/2014/main" id="{D5004220-C584-C942-A15E-27A875660F27}"/>
              </a:ext>
            </a:extLst>
          </p:cNvPr>
          <p:cNvCxnSpPr>
            <a:cxnSpLocks/>
          </p:cNvCxnSpPr>
          <p:nvPr/>
        </p:nvCxnSpPr>
        <p:spPr>
          <a:xfrm flipH="1">
            <a:off x="11002312" y="380878"/>
            <a:ext cx="221590" cy="5417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Marcador de contenido 2">
            <a:extLst>
              <a:ext uri="{FF2B5EF4-FFF2-40B4-BE49-F238E27FC236}">
                <a16:creationId xmlns:a16="http://schemas.microsoft.com/office/drawing/2014/main" id="{D4D59395-E02E-C9BD-B20D-BBAC55FEC6E0}"/>
              </a:ext>
            </a:extLst>
          </p:cNvPr>
          <p:cNvSpPr txBox="1">
            <a:spLocks/>
          </p:cNvSpPr>
          <p:nvPr/>
        </p:nvSpPr>
        <p:spPr>
          <a:xfrm>
            <a:off x="9432491" y="-32592"/>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A</a:t>
            </a:r>
          </a:p>
        </p:txBody>
      </p:sp>
      <p:sp>
        <p:nvSpPr>
          <p:cNvPr id="24" name="Marcador de contenido 2">
            <a:extLst>
              <a:ext uri="{FF2B5EF4-FFF2-40B4-BE49-F238E27FC236}">
                <a16:creationId xmlns:a16="http://schemas.microsoft.com/office/drawing/2014/main" id="{A4328C77-FB9C-F0A8-63B1-142446332773}"/>
              </a:ext>
            </a:extLst>
          </p:cNvPr>
          <p:cNvSpPr txBox="1">
            <a:spLocks/>
          </p:cNvSpPr>
          <p:nvPr/>
        </p:nvSpPr>
        <p:spPr>
          <a:xfrm>
            <a:off x="10288379" y="-32592"/>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B</a:t>
            </a:r>
          </a:p>
        </p:txBody>
      </p:sp>
      <p:sp>
        <p:nvSpPr>
          <p:cNvPr id="25" name="Marcador de contenido 2">
            <a:extLst>
              <a:ext uri="{FF2B5EF4-FFF2-40B4-BE49-F238E27FC236}">
                <a16:creationId xmlns:a16="http://schemas.microsoft.com/office/drawing/2014/main" id="{CABE2403-D8E1-4931-6377-3293244484DB}"/>
              </a:ext>
            </a:extLst>
          </p:cNvPr>
          <p:cNvSpPr txBox="1">
            <a:spLocks/>
          </p:cNvSpPr>
          <p:nvPr/>
        </p:nvSpPr>
        <p:spPr>
          <a:xfrm>
            <a:off x="11068865" y="-32592"/>
            <a:ext cx="342647" cy="49149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2400" kern="100" dirty="0">
                <a:solidFill>
                  <a:srgbClr val="FF0000"/>
                </a:solidFill>
                <a:latin typeface="Aptos" panose="020B0004020202020204" pitchFamily="34" charset="0"/>
                <a:ea typeface="Aptos" panose="020B0004020202020204" pitchFamily="34" charset="0"/>
                <a:cs typeface="Times New Roman" panose="02020603050405020304" pitchFamily="18" charset="0"/>
              </a:rPr>
              <a:t>C</a:t>
            </a:r>
          </a:p>
        </p:txBody>
      </p:sp>
    </p:spTree>
    <p:extLst>
      <p:ext uri="{BB962C8B-B14F-4D97-AF65-F5344CB8AC3E}">
        <p14:creationId xmlns:p14="http://schemas.microsoft.com/office/powerpoint/2010/main" val="52492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3864F0-2104-9794-60BE-C23D1359FE19}"/>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C0E5220E-9C24-0970-2EFE-7C7F856BD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02B80B4F-10AE-606B-8AFD-1731D4D4A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7EF22819-F9E9-9F5B-63D5-CFE7BAEE0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775FEFB9-D0E2-8C85-D99B-1DB6084CC10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424BBAB-8DBB-DD6D-7CB6-42B77434BD52}"/>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Avatares</a:t>
            </a:r>
          </a:p>
        </p:txBody>
      </p:sp>
    </p:spTree>
    <p:extLst>
      <p:ext uri="{BB962C8B-B14F-4D97-AF65-F5344CB8AC3E}">
        <p14:creationId xmlns:p14="http://schemas.microsoft.com/office/powerpoint/2010/main" val="5967165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389F53-7612-12B2-79D4-DA4651FCECCC}"/>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3962496E-E9F7-59F3-CE66-F2C1569B0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74A8622F-9F48-8BCF-02EE-96C5A56BAB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7FB94AEA-CE17-2B8B-6EC9-569D65D72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792CD9B6-1DB8-1FE4-3A31-C9450C7441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1532F611-DDEE-EB6C-1BE9-933016565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D1566C5-8A0C-B42C-9E07-2F12127CDB8B}"/>
              </a:ext>
            </a:extLst>
          </p:cNvPr>
          <p:cNvSpPr>
            <a:spLocks noGrp="1"/>
          </p:cNvSpPr>
          <p:nvPr>
            <p:ph type="title"/>
          </p:nvPr>
        </p:nvSpPr>
        <p:spPr>
          <a:xfrm>
            <a:off x="1057025" y="922644"/>
            <a:ext cx="5040285" cy="1169585"/>
          </a:xfrm>
        </p:spPr>
        <p:txBody>
          <a:bodyPr anchor="b">
            <a:normAutofit/>
          </a:bodyPr>
          <a:lstStyle/>
          <a:p>
            <a:r>
              <a:rPr lang="es-ES_tradnl" sz="3700" dirty="0"/>
              <a:t>Avatares</a:t>
            </a:r>
            <a:endParaRPr lang="es-ES_tradnl" sz="3700" noProof="0" dirty="0"/>
          </a:p>
        </p:txBody>
      </p:sp>
      <p:sp>
        <p:nvSpPr>
          <p:cNvPr id="5164" name="Rectangle 5163">
            <a:extLst>
              <a:ext uri="{FF2B5EF4-FFF2-40B4-BE49-F238E27FC236}">
                <a16:creationId xmlns:a16="http://schemas.microsoft.com/office/drawing/2014/main" id="{3B6BE116-CCE0-E9B3-0189-A9BA0DEC7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B16537D-1E90-4243-561C-34B078BA363A}"/>
              </a:ext>
            </a:extLst>
          </p:cNvPr>
          <p:cNvSpPr>
            <a:spLocks noGrp="1"/>
          </p:cNvSpPr>
          <p:nvPr>
            <p:ph idx="1"/>
          </p:nvPr>
        </p:nvSpPr>
        <p:spPr>
          <a:xfrm>
            <a:off x="1004451" y="2290797"/>
            <a:ext cx="5040285" cy="2552505"/>
          </a:xfrm>
        </p:spPr>
        <p:txBody>
          <a:bodyPr anchor="ctr">
            <a:normAutofit/>
          </a:bodyPr>
          <a:lstStyle/>
          <a:p>
            <a:pPr marL="0" indent="0" algn="just">
              <a:buNone/>
            </a:pPr>
            <a:r>
              <a:rPr lang="es-ES" sz="2000" kern="100" dirty="0" err="1">
                <a:latin typeface="Aptos" panose="020B0004020202020204" pitchFamily="34" charset="0"/>
                <a:ea typeface="Aptos" panose="020B0004020202020204" pitchFamily="34" charset="0"/>
                <a:cs typeface="Times New Roman" panose="02020603050405020304" pitchFamily="18" charset="0"/>
              </a:rPr>
              <a:t>ActivaApp</a:t>
            </a:r>
            <a:r>
              <a:rPr lang="es-ES" sz="2000" kern="100" dirty="0">
                <a:latin typeface="Aptos" panose="020B0004020202020204" pitchFamily="34" charset="0"/>
                <a:ea typeface="Aptos" panose="020B0004020202020204" pitchFamily="34" charset="0"/>
                <a:cs typeface="Times New Roman" panose="02020603050405020304" pitchFamily="18" charset="0"/>
              </a:rPr>
              <a:t> </a:t>
            </a:r>
            <a:r>
              <a:rPr lang="es-ES" sz="2000" dirty="0">
                <a:latin typeface="Aptos" panose="020B0004020202020204" pitchFamily="34" charset="0"/>
                <a:ea typeface="Aptos" panose="020B0004020202020204" pitchFamily="34" charset="0"/>
                <a:cs typeface="Times New Roman" panose="02020603050405020304" pitchFamily="18" charset="0"/>
              </a:rPr>
              <a:t>cuenta con un amplio abanico de avatares que se desbloquean a medida que se sube de nivel. Los avatares disponibles se encuentran en el perfil.</a:t>
            </a:r>
          </a:p>
          <a:p>
            <a:pPr marL="0" indent="0" algn="just">
              <a:buNone/>
            </a:pPr>
            <a:r>
              <a:rPr lang="es-ES" sz="2000" dirty="0">
                <a:latin typeface="Aptos" panose="020B0004020202020204" pitchFamily="34" charset="0"/>
                <a:ea typeface="Aptos" panose="020B0004020202020204" pitchFamily="34" charset="0"/>
                <a:cs typeface="Times New Roman" panose="02020603050405020304" pitchFamily="18" charset="0"/>
              </a:rPr>
              <a:t>De todos los avatares disponibles, el seleccionado para el perfil se refleja con una estrella. </a:t>
            </a:r>
          </a:p>
        </p:txBody>
      </p:sp>
      <p:pic>
        <p:nvPicPr>
          <p:cNvPr id="4" name="Imagen 3" descr="Interfaz de usuario gráfica, Aplicación&#10;&#10;El contenido generado por IA puede ser incorrecto.">
            <a:extLst>
              <a:ext uri="{FF2B5EF4-FFF2-40B4-BE49-F238E27FC236}">
                <a16:creationId xmlns:a16="http://schemas.microsoft.com/office/drawing/2014/main" id="{B5350587-9B97-65A8-5EA2-F99347CA67A9}"/>
              </a:ext>
            </a:extLst>
          </p:cNvPr>
          <p:cNvPicPr>
            <a:picLocks noChangeAspect="1"/>
          </p:cNvPicPr>
          <p:nvPr/>
        </p:nvPicPr>
        <p:blipFill>
          <a:blip r:embed="rId2"/>
          <a:stretch>
            <a:fillRect/>
          </a:stretch>
        </p:blipFill>
        <p:spPr>
          <a:xfrm>
            <a:off x="6573002" y="662265"/>
            <a:ext cx="2365073" cy="5118261"/>
          </a:xfrm>
          <a:prstGeom prst="rect">
            <a:avLst/>
          </a:prstGeom>
        </p:spPr>
      </p:pic>
      <p:sp>
        <p:nvSpPr>
          <p:cNvPr id="6" name="Elipse 5">
            <a:extLst>
              <a:ext uri="{FF2B5EF4-FFF2-40B4-BE49-F238E27FC236}">
                <a16:creationId xmlns:a16="http://schemas.microsoft.com/office/drawing/2014/main" id="{528BD46D-3140-A0A8-D5D8-018A19DF9BE2}"/>
              </a:ext>
            </a:extLst>
          </p:cNvPr>
          <p:cNvSpPr/>
          <p:nvPr/>
        </p:nvSpPr>
        <p:spPr>
          <a:xfrm>
            <a:off x="7959933" y="5351523"/>
            <a:ext cx="405354" cy="34745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 name="Conector recto de flecha 6">
            <a:extLst>
              <a:ext uri="{FF2B5EF4-FFF2-40B4-BE49-F238E27FC236}">
                <a16:creationId xmlns:a16="http://schemas.microsoft.com/office/drawing/2014/main" id="{FEF7D4AD-D735-469C-1F7A-FC05ADA11860}"/>
              </a:ext>
            </a:extLst>
          </p:cNvPr>
          <p:cNvCxnSpPr>
            <a:cxnSpLocks/>
          </p:cNvCxnSpPr>
          <p:nvPr/>
        </p:nvCxnSpPr>
        <p:spPr>
          <a:xfrm flipH="1" flipV="1">
            <a:off x="8249997" y="5776639"/>
            <a:ext cx="230580" cy="4402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Imagen 4" descr="Interfaz de usuario gráfica, Aplicación&#10;&#10;El contenido generado por IA puede ser incorrecto.">
            <a:extLst>
              <a:ext uri="{FF2B5EF4-FFF2-40B4-BE49-F238E27FC236}">
                <a16:creationId xmlns:a16="http://schemas.microsoft.com/office/drawing/2014/main" id="{402318F7-F10E-3E8A-B9BB-19496DD6E6D2}"/>
              </a:ext>
            </a:extLst>
          </p:cNvPr>
          <p:cNvPicPr>
            <a:picLocks noChangeAspect="1"/>
          </p:cNvPicPr>
          <p:nvPr/>
        </p:nvPicPr>
        <p:blipFill>
          <a:blip r:embed="rId2"/>
          <a:stretch>
            <a:fillRect/>
          </a:stretch>
        </p:blipFill>
        <p:spPr>
          <a:xfrm>
            <a:off x="9060105" y="662265"/>
            <a:ext cx="2365073" cy="5118261"/>
          </a:xfrm>
          <a:prstGeom prst="rect">
            <a:avLst/>
          </a:prstGeom>
        </p:spPr>
      </p:pic>
      <p:sp>
        <p:nvSpPr>
          <p:cNvPr id="9" name="Elipse 8">
            <a:extLst>
              <a:ext uri="{FF2B5EF4-FFF2-40B4-BE49-F238E27FC236}">
                <a16:creationId xmlns:a16="http://schemas.microsoft.com/office/drawing/2014/main" id="{AB901E44-E151-25FC-27C7-3075F8204163}"/>
              </a:ext>
            </a:extLst>
          </p:cNvPr>
          <p:cNvSpPr/>
          <p:nvPr/>
        </p:nvSpPr>
        <p:spPr>
          <a:xfrm>
            <a:off x="9059135" y="3289596"/>
            <a:ext cx="2365072" cy="147604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0" name="Conector recto de flecha 9">
            <a:extLst>
              <a:ext uri="{FF2B5EF4-FFF2-40B4-BE49-F238E27FC236}">
                <a16:creationId xmlns:a16="http://schemas.microsoft.com/office/drawing/2014/main" id="{F28AD4DC-51DD-E219-489A-B2CF8F069F2A}"/>
              </a:ext>
            </a:extLst>
          </p:cNvPr>
          <p:cNvCxnSpPr>
            <a:cxnSpLocks/>
          </p:cNvCxnSpPr>
          <p:nvPr/>
        </p:nvCxnSpPr>
        <p:spPr>
          <a:xfrm flipH="1" flipV="1">
            <a:off x="10801352" y="4843302"/>
            <a:ext cx="230580" cy="4402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Elipse 15">
            <a:extLst>
              <a:ext uri="{FF2B5EF4-FFF2-40B4-BE49-F238E27FC236}">
                <a16:creationId xmlns:a16="http://schemas.microsoft.com/office/drawing/2014/main" id="{6B105B75-77B9-238E-235B-8BB83BB83A80}"/>
              </a:ext>
            </a:extLst>
          </p:cNvPr>
          <p:cNvSpPr/>
          <p:nvPr/>
        </p:nvSpPr>
        <p:spPr>
          <a:xfrm>
            <a:off x="10241671" y="4108173"/>
            <a:ext cx="340190" cy="2668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291236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9D79A2-BD9F-2207-043A-7D7D2D41A305}"/>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D3461AA0-5D73-0E69-2145-8898D118D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06C60907-492F-0893-B31A-AEF60724CC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7B6107EB-51E8-8B73-6828-1C7D03A9A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94738ACA-4C53-1B10-6901-2ED1FDFBC4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67B22A43-AA4B-7EDC-3F0B-E8D8BB132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3EF6565-0F2E-1ECB-FB95-CF8FA589A24F}"/>
              </a:ext>
            </a:extLst>
          </p:cNvPr>
          <p:cNvSpPr>
            <a:spLocks noGrp="1"/>
          </p:cNvSpPr>
          <p:nvPr>
            <p:ph type="title"/>
          </p:nvPr>
        </p:nvSpPr>
        <p:spPr>
          <a:xfrm>
            <a:off x="1057025" y="922644"/>
            <a:ext cx="5040285" cy="1169585"/>
          </a:xfrm>
        </p:spPr>
        <p:txBody>
          <a:bodyPr anchor="b">
            <a:normAutofit/>
          </a:bodyPr>
          <a:lstStyle/>
          <a:p>
            <a:r>
              <a:rPr lang="es-ES_tradnl" sz="3700" dirty="0"/>
              <a:t>Avatares</a:t>
            </a:r>
            <a:endParaRPr lang="es-ES_tradnl" sz="3700" noProof="0" dirty="0"/>
          </a:p>
        </p:txBody>
      </p:sp>
      <p:sp>
        <p:nvSpPr>
          <p:cNvPr id="5164" name="Rectangle 5163">
            <a:extLst>
              <a:ext uri="{FF2B5EF4-FFF2-40B4-BE49-F238E27FC236}">
                <a16:creationId xmlns:a16="http://schemas.microsoft.com/office/drawing/2014/main" id="{A08EDCF4-5C87-2AC9-8DFA-EB41BC568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E4B9802-814A-788F-400E-C8ABD68F5F4E}"/>
              </a:ext>
            </a:extLst>
          </p:cNvPr>
          <p:cNvSpPr>
            <a:spLocks noGrp="1"/>
          </p:cNvSpPr>
          <p:nvPr>
            <p:ph idx="1"/>
          </p:nvPr>
        </p:nvSpPr>
        <p:spPr>
          <a:xfrm>
            <a:off x="1004451" y="2290797"/>
            <a:ext cx="5040285" cy="2709665"/>
          </a:xfrm>
        </p:spPr>
        <p:txBody>
          <a:bodyPr anchor="ctr">
            <a:normAutofit/>
          </a:bodyPr>
          <a:lstStyle/>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Cuando se sube de nivel aparecen en la pantalla principal todos los avatares que están sin desbloquear y da la posibilidad de desbloquear uno de ellos. </a:t>
            </a:r>
          </a:p>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Subir de nivel se consigue </a:t>
            </a:r>
            <a:r>
              <a:rPr lang="es-ES" sz="1800" b="1" dirty="0">
                <a:latin typeface="Aptos" panose="020B0004020202020204" pitchFamily="34" charset="0"/>
                <a:ea typeface="Aptos" panose="020B0004020202020204" pitchFamily="34" charset="0"/>
                <a:cs typeface="Times New Roman" panose="02020603050405020304" pitchFamily="18" charset="0"/>
              </a:rPr>
              <a:t>caminando</a:t>
            </a:r>
            <a:r>
              <a:rPr lang="es-ES" sz="1800" dirty="0">
                <a:latin typeface="Aptos" panose="020B0004020202020204" pitchFamily="34" charset="0"/>
                <a:ea typeface="Aptos" panose="020B0004020202020204" pitchFamily="34" charset="0"/>
                <a:cs typeface="Times New Roman" panose="02020603050405020304" pitchFamily="18" charset="0"/>
              </a:rPr>
              <a:t>, ya que al finalizar cada actividad la barra de progreso de nivel avanza; así como </a:t>
            </a:r>
            <a:r>
              <a:rPr lang="es-ES" sz="1800" b="1" dirty="0">
                <a:latin typeface="Aptos" panose="020B0004020202020204" pitchFamily="34" charset="0"/>
                <a:ea typeface="Aptos" panose="020B0004020202020204" pitchFamily="34" charset="0"/>
                <a:cs typeface="Times New Roman" panose="02020603050405020304" pitchFamily="18" charset="0"/>
              </a:rPr>
              <a:t>completando los retos </a:t>
            </a:r>
            <a:r>
              <a:rPr lang="es-ES" sz="1800" dirty="0">
                <a:latin typeface="Aptos" panose="020B0004020202020204" pitchFamily="34" charset="0"/>
                <a:ea typeface="Aptos" panose="020B0004020202020204" pitchFamily="34" charset="0"/>
                <a:cs typeface="Times New Roman" panose="02020603050405020304" pitchFamily="18" charset="0"/>
              </a:rPr>
              <a:t>diarios, semanales y mensuales. </a:t>
            </a:r>
          </a:p>
        </p:txBody>
      </p:sp>
      <p:pic>
        <p:nvPicPr>
          <p:cNvPr id="5" name="Imagen 4" descr="Imagen que contiene varios, azul, grupo&#10;&#10;El contenido generado por IA puede ser incorrecto.">
            <a:extLst>
              <a:ext uri="{FF2B5EF4-FFF2-40B4-BE49-F238E27FC236}">
                <a16:creationId xmlns:a16="http://schemas.microsoft.com/office/drawing/2014/main" id="{286624E0-795E-D857-221D-D719B5D841C4}"/>
              </a:ext>
            </a:extLst>
          </p:cNvPr>
          <p:cNvPicPr>
            <a:picLocks noChangeAspect="1"/>
          </p:cNvPicPr>
          <p:nvPr/>
        </p:nvPicPr>
        <p:blipFill>
          <a:blip r:embed="rId2"/>
          <a:stretch>
            <a:fillRect/>
          </a:stretch>
        </p:blipFill>
        <p:spPr>
          <a:xfrm>
            <a:off x="7907807" y="517897"/>
            <a:ext cx="2447773" cy="5297232"/>
          </a:xfrm>
          <a:prstGeom prst="rect">
            <a:avLst/>
          </a:prstGeom>
        </p:spPr>
      </p:pic>
    </p:spTree>
    <p:extLst>
      <p:ext uri="{BB962C8B-B14F-4D97-AF65-F5344CB8AC3E}">
        <p14:creationId xmlns:p14="http://schemas.microsoft.com/office/powerpoint/2010/main" val="33423152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CAFDC1-6827-0CAC-4215-00B84404D125}"/>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F3371862-0E02-18F1-BD3D-42FF793F4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C7325CD3-59F2-41EB-D404-0CB387930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C119271C-EC19-8EC6-1308-D9E14F293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9A398690-C6B5-CBCE-F567-D7AF488C1B6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024FC3A7-76F8-E57F-CD7C-7683102C5DE1}"/>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Mensajes saludables</a:t>
            </a:r>
          </a:p>
        </p:txBody>
      </p:sp>
    </p:spTree>
    <p:extLst>
      <p:ext uri="{BB962C8B-B14F-4D97-AF65-F5344CB8AC3E}">
        <p14:creationId xmlns:p14="http://schemas.microsoft.com/office/powerpoint/2010/main" val="2338644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042ED2-2901-237C-A476-3568E8772F1E}"/>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8CBC9E0C-EF14-E3D2-F66C-784528E90E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9027DB84-DDB5-4527-2C0D-6C3E5B5E9B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BBD8BD67-A400-5201-6D70-BEC0797AD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6BAC7673-2C21-C701-8E91-4BC33A29F7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0FF316DF-BE33-0B90-E897-214F41D58D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A2E2D50-4FC2-7BC8-55E1-9DC4D283C5E1}"/>
              </a:ext>
            </a:extLst>
          </p:cNvPr>
          <p:cNvSpPr>
            <a:spLocks noGrp="1"/>
          </p:cNvSpPr>
          <p:nvPr>
            <p:ph type="title"/>
          </p:nvPr>
        </p:nvSpPr>
        <p:spPr>
          <a:xfrm>
            <a:off x="1057025" y="922644"/>
            <a:ext cx="5040285" cy="1169585"/>
          </a:xfrm>
        </p:spPr>
        <p:txBody>
          <a:bodyPr anchor="b">
            <a:normAutofit/>
          </a:bodyPr>
          <a:lstStyle/>
          <a:p>
            <a:r>
              <a:rPr lang="es-ES_tradnl" sz="3700" dirty="0"/>
              <a:t>Mensajes saludables</a:t>
            </a:r>
            <a:endParaRPr lang="es-ES_tradnl" sz="3700" noProof="0" dirty="0"/>
          </a:p>
        </p:txBody>
      </p:sp>
      <p:sp>
        <p:nvSpPr>
          <p:cNvPr id="5164" name="Rectangle 5163">
            <a:extLst>
              <a:ext uri="{FF2B5EF4-FFF2-40B4-BE49-F238E27FC236}">
                <a16:creationId xmlns:a16="http://schemas.microsoft.com/office/drawing/2014/main" id="{EF927786-69BC-E99B-7E4D-3DD950B61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C80E5E0E-54CB-A453-ADF3-0099E528A806}"/>
              </a:ext>
            </a:extLst>
          </p:cNvPr>
          <p:cNvSpPr>
            <a:spLocks noGrp="1"/>
          </p:cNvSpPr>
          <p:nvPr>
            <p:ph idx="1"/>
          </p:nvPr>
        </p:nvSpPr>
        <p:spPr>
          <a:xfrm>
            <a:off x="1004451" y="2290797"/>
            <a:ext cx="5040285" cy="2709665"/>
          </a:xfrm>
        </p:spPr>
        <p:txBody>
          <a:bodyPr anchor="ctr">
            <a:normAutofit/>
          </a:bodyPr>
          <a:lstStyle/>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Desde </a:t>
            </a:r>
            <a:r>
              <a:rPr lang="es-ES" sz="1800" dirty="0" err="1">
                <a:latin typeface="Aptos" panose="020B0004020202020204" pitchFamily="34" charset="0"/>
                <a:ea typeface="Aptos" panose="020B0004020202020204" pitchFamily="34" charset="0"/>
                <a:cs typeface="Times New Roman" panose="02020603050405020304" pitchFamily="18" charset="0"/>
              </a:rPr>
              <a:t>ActivaApp</a:t>
            </a:r>
            <a:r>
              <a:rPr lang="es-ES" sz="1800" dirty="0">
                <a:latin typeface="Aptos" panose="020B0004020202020204" pitchFamily="34" charset="0"/>
                <a:ea typeface="Aptos" panose="020B0004020202020204" pitchFamily="34" charset="0"/>
                <a:cs typeface="Times New Roman" panose="02020603050405020304" pitchFamily="18" charset="0"/>
              </a:rPr>
              <a:t> se fomentan los hábitos saludables ya que, además de promover el caminar o correr, se incluyen frases en los periodos de carga de la aplicación relacionados con consejos saludables sobre otros hábitos saludables relacionados con el sueño, la alimentación o el tiempo sedentario, entre otros</a:t>
            </a:r>
            <a:r>
              <a:rPr lang="es-ES" sz="1200" dirty="0"/>
              <a:t> </a:t>
            </a:r>
            <a:r>
              <a:rPr lang="es-ES" sz="1800" dirty="0">
                <a:latin typeface="Aptos" panose="020B0004020202020204" pitchFamily="34" charset="0"/>
                <a:ea typeface="Aptos" panose="020B0004020202020204" pitchFamily="34" charset="0"/>
                <a:cs typeface="Times New Roman" panose="02020603050405020304" pitchFamily="18" charset="0"/>
              </a:rPr>
              <a:t>. </a:t>
            </a:r>
            <a:endParaRPr lang="es-ES" sz="1200" dirty="0">
              <a:latin typeface="Aptos" panose="020B0004020202020204" pitchFamily="34" charset="0"/>
              <a:ea typeface="Aptos" panose="020B0004020202020204" pitchFamily="34" charset="0"/>
              <a:cs typeface="Times New Roman" panose="02020603050405020304" pitchFamily="18" charset="0"/>
            </a:endParaRPr>
          </a:p>
        </p:txBody>
      </p:sp>
      <p:pic>
        <p:nvPicPr>
          <p:cNvPr id="5" name="Imagen 4" descr="Imagen que contiene Interfaz de usuario gráfica&#10;&#10;El contenido generado por IA puede ser incorrecto.">
            <a:extLst>
              <a:ext uri="{FF2B5EF4-FFF2-40B4-BE49-F238E27FC236}">
                <a16:creationId xmlns:a16="http://schemas.microsoft.com/office/drawing/2014/main" id="{8D775704-523A-4396-E669-17DD57E1312E}"/>
              </a:ext>
            </a:extLst>
          </p:cNvPr>
          <p:cNvPicPr>
            <a:picLocks noChangeAspect="1"/>
          </p:cNvPicPr>
          <p:nvPr/>
        </p:nvPicPr>
        <p:blipFill>
          <a:blip r:embed="rId2"/>
          <a:stretch>
            <a:fillRect/>
          </a:stretch>
        </p:blipFill>
        <p:spPr>
          <a:xfrm>
            <a:off x="6573002" y="795916"/>
            <a:ext cx="2224061" cy="4813096"/>
          </a:xfrm>
          <a:prstGeom prst="rect">
            <a:avLst/>
          </a:prstGeom>
        </p:spPr>
      </p:pic>
      <p:pic>
        <p:nvPicPr>
          <p:cNvPr id="7" name="Imagen 6" descr="Interfaz de usuario gráfica&#10;&#10;El contenido generado por IA puede ser incorrecto.">
            <a:extLst>
              <a:ext uri="{FF2B5EF4-FFF2-40B4-BE49-F238E27FC236}">
                <a16:creationId xmlns:a16="http://schemas.microsoft.com/office/drawing/2014/main" id="{87A195BA-4254-B101-A33B-BCC717DD2E5D}"/>
              </a:ext>
            </a:extLst>
          </p:cNvPr>
          <p:cNvPicPr>
            <a:picLocks noChangeAspect="1"/>
          </p:cNvPicPr>
          <p:nvPr/>
        </p:nvPicPr>
        <p:blipFill>
          <a:blip r:embed="rId3"/>
          <a:stretch>
            <a:fillRect/>
          </a:stretch>
        </p:blipFill>
        <p:spPr>
          <a:xfrm>
            <a:off x="9050542" y="795916"/>
            <a:ext cx="2224061" cy="4813096"/>
          </a:xfrm>
          <a:prstGeom prst="rect">
            <a:avLst/>
          </a:prstGeom>
        </p:spPr>
      </p:pic>
    </p:spTree>
    <p:extLst>
      <p:ext uri="{BB962C8B-B14F-4D97-AF65-F5344CB8AC3E}">
        <p14:creationId xmlns:p14="http://schemas.microsoft.com/office/powerpoint/2010/main" val="551487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3836FD-53F5-FF32-8AD5-8C1284C1579B}"/>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2A4F6C92-018D-1649-E1FD-DC77419AB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522F1BB9-8BAD-A3FE-9CA5-88E656C65E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4DAED75A-5EF4-3E5C-1764-3A6BB7B20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3017CF79-C581-EA73-8F3F-584DA17E6EA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106D52C4-5DF2-923C-1BB0-82B794F1099F}"/>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Conexión a internet</a:t>
            </a:r>
          </a:p>
        </p:txBody>
      </p:sp>
    </p:spTree>
    <p:extLst>
      <p:ext uri="{BB962C8B-B14F-4D97-AF65-F5344CB8AC3E}">
        <p14:creationId xmlns:p14="http://schemas.microsoft.com/office/powerpoint/2010/main" val="2622099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01F322-F884-122C-B930-EEC17BEA1354}"/>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C572BBF8-488C-6EF9-A598-F6B58578C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A7E1AE28-7CFD-CC9D-A905-54F0118ABA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2B1E548F-A43E-A8C8-96EA-80F28AA831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71703B3D-BC6C-4E31-9EBB-18413B6A1A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695F4B0F-D6DD-9645-303C-140013F230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271A8C6-A81A-2857-6CD0-F9B1DE99A2DB}"/>
              </a:ext>
            </a:extLst>
          </p:cNvPr>
          <p:cNvSpPr>
            <a:spLocks noGrp="1"/>
          </p:cNvSpPr>
          <p:nvPr>
            <p:ph type="title"/>
          </p:nvPr>
        </p:nvSpPr>
        <p:spPr>
          <a:xfrm>
            <a:off x="1057025" y="922644"/>
            <a:ext cx="5040285" cy="1169585"/>
          </a:xfrm>
        </p:spPr>
        <p:txBody>
          <a:bodyPr anchor="b">
            <a:normAutofit/>
          </a:bodyPr>
          <a:lstStyle/>
          <a:p>
            <a:r>
              <a:rPr lang="es-ES_tradnl" sz="3700" dirty="0"/>
              <a:t>Conexión a internet</a:t>
            </a:r>
            <a:endParaRPr lang="es-ES_tradnl" sz="3700" noProof="0" dirty="0"/>
          </a:p>
        </p:txBody>
      </p:sp>
      <p:sp>
        <p:nvSpPr>
          <p:cNvPr id="5164" name="Rectangle 5163">
            <a:extLst>
              <a:ext uri="{FF2B5EF4-FFF2-40B4-BE49-F238E27FC236}">
                <a16:creationId xmlns:a16="http://schemas.microsoft.com/office/drawing/2014/main" id="{40DDE193-EDA6-993E-8569-F07A2E922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7D41805-EF71-BC89-76D9-DE3A2E7A6F73}"/>
              </a:ext>
            </a:extLst>
          </p:cNvPr>
          <p:cNvSpPr>
            <a:spLocks noGrp="1"/>
          </p:cNvSpPr>
          <p:nvPr>
            <p:ph idx="1"/>
          </p:nvPr>
        </p:nvSpPr>
        <p:spPr>
          <a:xfrm>
            <a:off x="1004451" y="2290797"/>
            <a:ext cx="5040285" cy="3541835"/>
          </a:xfrm>
        </p:spPr>
        <p:txBody>
          <a:bodyPr anchor="ctr">
            <a:normAutofit lnSpcReduction="10000"/>
          </a:bodyPr>
          <a:lstStyle/>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Aunque </a:t>
            </a:r>
            <a:r>
              <a:rPr lang="es-ES" sz="1800" b="1" dirty="0">
                <a:latin typeface="Aptos" panose="020B0004020202020204" pitchFamily="34" charset="0"/>
                <a:ea typeface="Aptos" panose="020B0004020202020204" pitchFamily="34" charset="0"/>
                <a:cs typeface="Times New Roman" panose="02020603050405020304" pitchFamily="18" charset="0"/>
              </a:rPr>
              <a:t>se recomienda disponer de conexión a internet </a:t>
            </a:r>
            <a:r>
              <a:rPr lang="es-ES" sz="1800" dirty="0">
                <a:latin typeface="Aptos" panose="020B0004020202020204" pitchFamily="34" charset="0"/>
                <a:ea typeface="Aptos" panose="020B0004020202020204" pitchFamily="34" charset="0"/>
                <a:cs typeface="Times New Roman" panose="02020603050405020304" pitchFamily="18" charset="0"/>
              </a:rPr>
              <a:t>mientras se utiliza </a:t>
            </a:r>
            <a:r>
              <a:rPr lang="es-ES" sz="1800" dirty="0" err="1">
                <a:latin typeface="Aptos" panose="020B0004020202020204" pitchFamily="34" charset="0"/>
                <a:ea typeface="Aptos" panose="020B0004020202020204" pitchFamily="34" charset="0"/>
                <a:cs typeface="Times New Roman" panose="02020603050405020304" pitchFamily="18" charset="0"/>
              </a:rPr>
              <a:t>ActivaApp</a:t>
            </a:r>
            <a:r>
              <a:rPr lang="es-ES" sz="1800" dirty="0">
                <a:latin typeface="Aptos" panose="020B0004020202020204" pitchFamily="34" charset="0"/>
                <a:ea typeface="Aptos" panose="020B0004020202020204" pitchFamily="34" charset="0"/>
                <a:cs typeface="Times New Roman" panose="02020603050405020304" pitchFamily="18" charset="0"/>
              </a:rPr>
              <a:t>, existe la posibilidad de utilizarla sin internet.</a:t>
            </a:r>
          </a:p>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Para ello, es necesario que, </a:t>
            </a:r>
            <a:r>
              <a:rPr lang="es-ES" sz="1800" b="1" dirty="0">
                <a:latin typeface="Aptos" panose="020B0004020202020204" pitchFamily="34" charset="0"/>
                <a:ea typeface="Aptos" panose="020B0004020202020204" pitchFamily="34" charset="0"/>
                <a:cs typeface="Times New Roman" panose="02020603050405020304" pitchFamily="18" charset="0"/>
              </a:rPr>
              <a:t>al comienzo de la actividad, tengamos conexión a internet </a:t>
            </a:r>
            <a:r>
              <a:rPr lang="es-ES" sz="1800" dirty="0">
                <a:latin typeface="Aptos" panose="020B0004020202020204" pitchFamily="34" charset="0"/>
                <a:ea typeface="Aptos" panose="020B0004020202020204" pitchFamily="34" charset="0"/>
                <a:cs typeface="Times New Roman" panose="02020603050405020304" pitchFamily="18" charset="0"/>
              </a:rPr>
              <a:t>para poder entrar en la aplicación.</a:t>
            </a:r>
          </a:p>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Tras esto, podemos salir a caminar y guardar la sesión sin internet, quedando los pasos guardados en el teléfono móvil. </a:t>
            </a:r>
          </a:p>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Una vez tengamos conexión a internet (por ejemplo, al conectarnos al Wifi de casa) la aplicación sincronizará los datos que se guardaron sin internet.</a:t>
            </a:r>
            <a:endParaRPr lang="es-ES" sz="1200" dirty="0">
              <a:latin typeface="Aptos" panose="020B0004020202020204" pitchFamily="34" charset="0"/>
              <a:ea typeface="Aptos" panose="020B0004020202020204" pitchFamily="34" charset="0"/>
              <a:cs typeface="Times New Roman" panose="02020603050405020304" pitchFamily="18" charset="0"/>
            </a:endParaRPr>
          </a:p>
        </p:txBody>
      </p:sp>
      <p:pic>
        <p:nvPicPr>
          <p:cNvPr id="7" name="Imagen 6" descr="Interfaz de usuario gráfica&#10;&#10;El contenido generado por IA puede ser incorrecto.">
            <a:extLst>
              <a:ext uri="{FF2B5EF4-FFF2-40B4-BE49-F238E27FC236}">
                <a16:creationId xmlns:a16="http://schemas.microsoft.com/office/drawing/2014/main" id="{8C72392A-DCC6-FA9F-D8ED-69C3310C25A6}"/>
              </a:ext>
            </a:extLst>
          </p:cNvPr>
          <p:cNvPicPr>
            <a:picLocks noChangeAspect="1"/>
          </p:cNvPicPr>
          <p:nvPr/>
        </p:nvPicPr>
        <p:blipFill>
          <a:blip r:embed="rId2"/>
          <a:stretch>
            <a:fillRect/>
          </a:stretch>
        </p:blipFill>
        <p:spPr>
          <a:xfrm>
            <a:off x="7886175" y="517897"/>
            <a:ext cx="2553809" cy="5526704"/>
          </a:xfrm>
          <a:prstGeom prst="rect">
            <a:avLst/>
          </a:prstGeom>
        </p:spPr>
      </p:pic>
      <p:sp>
        <p:nvSpPr>
          <p:cNvPr id="8" name="Elipse 7">
            <a:extLst>
              <a:ext uri="{FF2B5EF4-FFF2-40B4-BE49-F238E27FC236}">
                <a16:creationId xmlns:a16="http://schemas.microsoft.com/office/drawing/2014/main" id="{E9F897BB-D5A1-70A3-C891-5B3B3F4B40B3}"/>
              </a:ext>
            </a:extLst>
          </p:cNvPr>
          <p:cNvSpPr/>
          <p:nvPr/>
        </p:nvSpPr>
        <p:spPr>
          <a:xfrm>
            <a:off x="7885854" y="590638"/>
            <a:ext cx="2365072" cy="7695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9" name="Conector recto de flecha 8">
            <a:extLst>
              <a:ext uri="{FF2B5EF4-FFF2-40B4-BE49-F238E27FC236}">
                <a16:creationId xmlns:a16="http://schemas.microsoft.com/office/drawing/2014/main" id="{067C5B7B-05BF-93B2-9526-28D2CD261940}"/>
              </a:ext>
            </a:extLst>
          </p:cNvPr>
          <p:cNvCxnSpPr>
            <a:cxnSpLocks/>
          </p:cNvCxnSpPr>
          <p:nvPr/>
        </p:nvCxnSpPr>
        <p:spPr>
          <a:xfrm flipV="1">
            <a:off x="7181283" y="1143000"/>
            <a:ext cx="515513" cy="43728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5495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C1C459-A2DE-635F-7F37-0028FEE39A4C}"/>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C83DFE60-A9CA-66D8-3B1A-CDB7653D4E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B67962D1-2921-4AEF-DBB9-E6825E0121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C00F32A5-39CA-E8B6-3820-1FD1D8C1C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7BE570AF-9C85-DA27-11B0-C1F9A315754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E0C4469C-D01C-1F6D-53AC-1A962D0B23D0}"/>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Ajustes</a:t>
            </a:r>
          </a:p>
        </p:txBody>
      </p:sp>
    </p:spTree>
    <p:extLst>
      <p:ext uri="{BB962C8B-B14F-4D97-AF65-F5344CB8AC3E}">
        <p14:creationId xmlns:p14="http://schemas.microsoft.com/office/powerpoint/2010/main" val="501529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E1BCCE-E80E-B465-BA08-1D8056CCE986}"/>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09C8646B-6DD5-97F5-E03B-08BA9AAD7C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F0EA9606-59D6-4745-8CD9-FC920FB0E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97806B14-B811-B479-842D-6E2E46F90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F3F3A61F-5CC4-E04F-6A46-FCEBF4A71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92684551-3193-BC50-08B3-0134D313B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2BEFA9C-F229-AFB2-E0EE-9919E55BD60C}"/>
              </a:ext>
            </a:extLst>
          </p:cNvPr>
          <p:cNvSpPr>
            <a:spLocks noGrp="1"/>
          </p:cNvSpPr>
          <p:nvPr>
            <p:ph type="title"/>
          </p:nvPr>
        </p:nvSpPr>
        <p:spPr>
          <a:xfrm>
            <a:off x="1057025" y="922644"/>
            <a:ext cx="5040285" cy="1169585"/>
          </a:xfrm>
        </p:spPr>
        <p:txBody>
          <a:bodyPr anchor="b">
            <a:normAutofit/>
          </a:bodyPr>
          <a:lstStyle/>
          <a:p>
            <a:r>
              <a:rPr lang="es-ES_tradnl" sz="3700" dirty="0"/>
              <a:t>Ajustes</a:t>
            </a:r>
            <a:endParaRPr lang="es-ES_tradnl" sz="3700" noProof="0" dirty="0"/>
          </a:p>
        </p:txBody>
      </p:sp>
      <p:sp>
        <p:nvSpPr>
          <p:cNvPr id="5164" name="Rectangle 5163">
            <a:extLst>
              <a:ext uri="{FF2B5EF4-FFF2-40B4-BE49-F238E27FC236}">
                <a16:creationId xmlns:a16="http://schemas.microsoft.com/office/drawing/2014/main" id="{EF281AAE-6F6F-EA7A-F096-8B225C635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1F49486-6384-141B-C623-2929FCDCC425}"/>
              </a:ext>
            </a:extLst>
          </p:cNvPr>
          <p:cNvSpPr>
            <a:spLocks noGrp="1"/>
          </p:cNvSpPr>
          <p:nvPr>
            <p:ph idx="1"/>
          </p:nvPr>
        </p:nvSpPr>
        <p:spPr>
          <a:xfrm>
            <a:off x="1004451" y="2290797"/>
            <a:ext cx="5040285" cy="3541835"/>
          </a:xfrm>
        </p:spPr>
        <p:txBody>
          <a:bodyPr anchor="ctr">
            <a:normAutofit fontScale="92500" lnSpcReduction="20000"/>
          </a:bodyPr>
          <a:lstStyle/>
          <a:p>
            <a:pPr marL="0" indent="0" algn="just">
              <a:buNone/>
            </a:pPr>
            <a:r>
              <a:rPr lang="es-ES" sz="1400" dirty="0">
                <a:latin typeface="Aptos" panose="020B0004020202020204" pitchFamily="34" charset="0"/>
                <a:ea typeface="Aptos" panose="020B0004020202020204" pitchFamily="34" charset="0"/>
                <a:cs typeface="Times New Roman" panose="02020603050405020304" pitchFamily="18" charset="0"/>
              </a:rPr>
              <a:t>En el engranaje (abajo a la derecha) accedemos a los ajustes de </a:t>
            </a:r>
            <a:r>
              <a:rPr lang="es-ES" sz="1400" dirty="0" err="1">
                <a:latin typeface="Aptos" panose="020B0004020202020204" pitchFamily="34" charset="0"/>
                <a:ea typeface="Aptos" panose="020B0004020202020204" pitchFamily="34" charset="0"/>
                <a:cs typeface="Times New Roman" panose="02020603050405020304" pitchFamily="18" charset="0"/>
              </a:rPr>
              <a:t>ActivaApp</a:t>
            </a:r>
            <a:r>
              <a:rPr lang="es-ES" sz="1400" dirty="0">
                <a:latin typeface="Aptos" panose="020B0004020202020204" pitchFamily="34" charset="0"/>
                <a:ea typeface="Aptos" panose="020B0004020202020204" pitchFamily="34" charset="0"/>
                <a:cs typeface="Times New Roman" panose="02020603050405020304" pitchFamily="18" charset="0"/>
              </a:rPr>
              <a:t>.</a:t>
            </a:r>
          </a:p>
          <a:p>
            <a:pPr marL="0" indent="0" algn="just">
              <a:buNone/>
            </a:pPr>
            <a:r>
              <a:rPr lang="es-ES" sz="1400" dirty="0">
                <a:latin typeface="Aptos" panose="020B0004020202020204" pitchFamily="34" charset="0"/>
                <a:ea typeface="Aptos" panose="020B0004020202020204" pitchFamily="34" charset="0"/>
                <a:cs typeface="Times New Roman" panose="02020603050405020304" pitchFamily="18" charset="0"/>
              </a:rPr>
              <a:t>Además de la biometría (para el inicio de sesión automático) tenemos la posibilidad de:</a:t>
            </a:r>
          </a:p>
          <a:p>
            <a:pPr algn="just">
              <a:buFontTx/>
              <a:buChar char="-"/>
            </a:pPr>
            <a:r>
              <a:rPr lang="es-ES" sz="1400" dirty="0">
                <a:latin typeface="Aptos" panose="020B0004020202020204" pitchFamily="34" charset="0"/>
                <a:ea typeface="Aptos" panose="020B0004020202020204" pitchFamily="34" charset="0"/>
                <a:cs typeface="Times New Roman" panose="02020603050405020304" pitchFamily="18" charset="0"/>
              </a:rPr>
              <a:t>Activar/desactivar notificaciones: podemos decidir si </a:t>
            </a:r>
            <a:r>
              <a:rPr lang="es-ES" sz="1400" dirty="0" err="1">
                <a:latin typeface="Aptos" panose="020B0004020202020204" pitchFamily="34" charset="0"/>
                <a:ea typeface="Aptos" panose="020B0004020202020204" pitchFamily="34" charset="0"/>
                <a:cs typeface="Times New Roman" panose="02020603050405020304" pitchFamily="18" charset="0"/>
              </a:rPr>
              <a:t>ActivaApp</a:t>
            </a:r>
            <a:r>
              <a:rPr lang="es-ES" sz="1400" dirty="0">
                <a:latin typeface="Aptos" panose="020B0004020202020204" pitchFamily="34" charset="0"/>
                <a:ea typeface="Aptos" panose="020B0004020202020204" pitchFamily="34" charset="0"/>
                <a:cs typeface="Times New Roman" panose="02020603050405020304" pitchFamily="18" charset="0"/>
              </a:rPr>
              <a:t> nos envía notificaciones al teléfono móvil (recordatorios de actividad).</a:t>
            </a:r>
          </a:p>
          <a:p>
            <a:pPr algn="just">
              <a:buFontTx/>
              <a:buChar char="-"/>
            </a:pPr>
            <a:r>
              <a:rPr lang="es-ES" sz="1400" dirty="0">
                <a:latin typeface="Aptos" panose="020B0004020202020204" pitchFamily="34" charset="0"/>
                <a:ea typeface="Aptos" panose="020B0004020202020204" pitchFamily="34" charset="0"/>
                <a:cs typeface="Times New Roman" panose="02020603050405020304" pitchFamily="18" charset="0"/>
              </a:rPr>
              <a:t>Privacidad: acceso a la política de privacidad de </a:t>
            </a:r>
            <a:r>
              <a:rPr lang="es-ES" sz="1400" dirty="0" err="1">
                <a:latin typeface="Aptos" panose="020B0004020202020204" pitchFamily="34" charset="0"/>
                <a:ea typeface="Aptos" panose="020B0004020202020204" pitchFamily="34" charset="0"/>
                <a:cs typeface="Times New Roman" panose="02020603050405020304" pitchFamily="18" charset="0"/>
              </a:rPr>
              <a:t>ActivaApp</a:t>
            </a:r>
            <a:r>
              <a:rPr lang="es-ES" sz="1400" dirty="0">
                <a:latin typeface="Aptos" panose="020B0004020202020204" pitchFamily="34" charset="0"/>
                <a:ea typeface="Aptos" panose="020B0004020202020204" pitchFamily="34" charset="0"/>
                <a:cs typeface="Times New Roman" panose="02020603050405020304" pitchFamily="18" charset="0"/>
              </a:rPr>
              <a:t> para conocer cómo se procesan nuestros datos personales.</a:t>
            </a:r>
          </a:p>
          <a:p>
            <a:pPr algn="just">
              <a:buFontTx/>
              <a:buChar char="-"/>
            </a:pPr>
            <a:r>
              <a:rPr lang="es-ES" sz="1400" dirty="0">
                <a:latin typeface="Aptos" panose="020B0004020202020204" pitchFamily="34" charset="0"/>
                <a:ea typeface="Aptos" panose="020B0004020202020204" pitchFamily="34" charset="0"/>
                <a:cs typeface="Times New Roman" panose="02020603050405020304" pitchFamily="18" charset="0"/>
              </a:rPr>
              <a:t>Preguntas frecuentes: aparece un listado de preguntas y dudas frecuentes de los usuarios que pueden ayudar a solventar cuestiones simples relacionadas con la funcionalidad.</a:t>
            </a:r>
          </a:p>
          <a:p>
            <a:pPr algn="just">
              <a:buFontTx/>
              <a:buChar char="-"/>
            </a:pPr>
            <a:r>
              <a:rPr lang="es-ES" sz="1400" dirty="0">
                <a:latin typeface="Aptos" panose="020B0004020202020204" pitchFamily="34" charset="0"/>
                <a:ea typeface="Aptos" panose="020B0004020202020204" pitchFamily="34" charset="0"/>
                <a:cs typeface="Times New Roman" panose="02020603050405020304" pitchFamily="18" charset="0"/>
              </a:rPr>
              <a:t>Manual de usuario: una copia de este mismo documento.</a:t>
            </a:r>
          </a:p>
          <a:p>
            <a:pPr algn="just">
              <a:buFontTx/>
              <a:buChar char="-"/>
            </a:pPr>
            <a:r>
              <a:rPr lang="es-ES" sz="1400" dirty="0">
                <a:latin typeface="Aptos" panose="020B0004020202020204" pitchFamily="34" charset="0"/>
                <a:ea typeface="Aptos" panose="020B0004020202020204" pitchFamily="34" charset="0"/>
                <a:cs typeface="Times New Roman" panose="02020603050405020304" pitchFamily="18" charset="0"/>
              </a:rPr>
              <a:t>Cerrar sesión: para salir de la aplicación y volver a la pantalla de </a:t>
            </a:r>
            <a:r>
              <a:rPr lang="es-ES" sz="1400" dirty="0" err="1">
                <a:latin typeface="Aptos" panose="020B0004020202020204" pitchFamily="34" charset="0"/>
                <a:ea typeface="Aptos" panose="020B0004020202020204" pitchFamily="34" charset="0"/>
                <a:cs typeface="Times New Roman" panose="02020603050405020304" pitchFamily="18" charset="0"/>
              </a:rPr>
              <a:t>login</a:t>
            </a:r>
            <a:r>
              <a:rPr lang="es-ES" sz="1400" dirty="0">
                <a:latin typeface="Aptos" panose="020B0004020202020204" pitchFamily="34" charset="0"/>
                <a:ea typeface="Aptos" panose="020B0004020202020204" pitchFamily="34" charset="0"/>
                <a:cs typeface="Times New Roman" panose="02020603050405020304" pitchFamily="18" charset="0"/>
              </a:rPr>
              <a:t>.</a:t>
            </a:r>
          </a:p>
          <a:p>
            <a:pPr algn="just">
              <a:buFontTx/>
              <a:buChar char="-"/>
            </a:pPr>
            <a:r>
              <a:rPr lang="es-ES" sz="1400" dirty="0">
                <a:latin typeface="Aptos" panose="020B0004020202020204" pitchFamily="34" charset="0"/>
                <a:ea typeface="Aptos" panose="020B0004020202020204" pitchFamily="34" charset="0"/>
                <a:cs typeface="Times New Roman" panose="02020603050405020304" pitchFamily="18" charset="0"/>
              </a:rPr>
              <a:t>Borrar cuenta: para eliminar por completo la cuenta y perder toda la información que se encuentra en ella.</a:t>
            </a:r>
          </a:p>
        </p:txBody>
      </p:sp>
      <p:pic>
        <p:nvPicPr>
          <p:cNvPr id="5" name="Imagen 4" descr="Interfaz de usuario gráfica, Aplicación&#10;&#10;El contenido generado por IA puede ser incorrecto.">
            <a:extLst>
              <a:ext uri="{FF2B5EF4-FFF2-40B4-BE49-F238E27FC236}">
                <a16:creationId xmlns:a16="http://schemas.microsoft.com/office/drawing/2014/main" id="{A1F69715-6115-3A4E-8067-D9AD9D903F10}"/>
              </a:ext>
            </a:extLst>
          </p:cNvPr>
          <p:cNvPicPr>
            <a:picLocks noChangeAspect="1"/>
          </p:cNvPicPr>
          <p:nvPr/>
        </p:nvPicPr>
        <p:blipFill>
          <a:blip r:embed="rId2"/>
          <a:stretch>
            <a:fillRect/>
          </a:stretch>
        </p:blipFill>
        <p:spPr>
          <a:xfrm>
            <a:off x="7765147" y="482137"/>
            <a:ext cx="2634494" cy="5701315"/>
          </a:xfrm>
          <a:prstGeom prst="rect">
            <a:avLst/>
          </a:prstGeom>
        </p:spPr>
      </p:pic>
      <p:sp>
        <p:nvSpPr>
          <p:cNvPr id="6" name="Elipse 5">
            <a:extLst>
              <a:ext uri="{FF2B5EF4-FFF2-40B4-BE49-F238E27FC236}">
                <a16:creationId xmlns:a16="http://schemas.microsoft.com/office/drawing/2014/main" id="{B86817D5-BFA8-BCBE-904A-A20692C7732B}"/>
              </a:ext>
            </a:extLst>
          </p:cNvPr>
          <p:cNvSpPr/>
          <p:nvPr/>
        </p:nvSpPr>
        <p:spPr>
          <a:xfrm>
            <a:off x="9777606" y="5730637"/>
            <a:ext cx="405354" cy="34745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7" name="Conector recto de flecha 6">
            <a:extLst>
              <a:ext uri="{FF2B5EF4-FFF2-40B4-BE49-F238E27FC236}">
                <a16:creationId xmlns:a16="http://schemas.microsoft.com/office/drawing/2014/main" id="{3B930D7E-24EF-46AB-EBA4-14858DF41975}"/>
              </a:ext>
            </a:extLst>
          </p:cNvPr>
          <p:cNvCxnSpPr>
            <a:cxnSpLocks/>
          </p:cNvCxnSpPr>
          <p:nvPr/>
        </p:nvCxnSpPr>
        <p:spPr>
          <a:xfrm flipH="1" flipV="1">
            <a:off x="10067670" y="6155753"/>
            <a:ext cx="230580" cy="4402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472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4409A7-D4E7-4F9E-6237-E5EC027062A1}"/>
            </a:ext>
          </a:extLst>
        </p:cNvPr>
        <p:cNvGrpSpPr/>
        <p:nvPr/>
      </p:nvGrpSpPr>
      <p:grpSpPr>
        <a:xfrm>
          <a:off x="0" y="0"/>
          <a:ext cx="0" cy="0"/>
          <a:chOff x="0" y="0"/>
          <a:chExt cx="0" cy="0"/>
        </a:xfrm>
      </p:grpSpPr>
      <p:sp useBgFill="1">
        <p:nvSpPr>
          <p:cNvPr id="5143" name="Rectangle 5142">
            <a:extLst>
              <a:ext uri="{FF2B5EF4-FFF2-40B4-BE49-F238E27FC236}">
                <a16:creationId xmlns:a16="http://schemas.microsoft.com/office/drawing/2014/main" id="{86655E67-5EF6-DB46-B7C6-5B80A307B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87C7502-1C5D-265E-B621-1DECAB6F2D55}"/>
              </a:ext>
            </a:extLst>
          </p:cNvPr>
          <p:cNvSpPr>
            <a:spLocks noGrp="1"/>
          </p:cNvSpPr>
          <p:nvPr>
            <p:ph type="title"/>
          </p:nvPr>
        </p:nvSpPr>
        <p:spPr>
          <a:xfrm>
            <a:off x="645064" y="525982"/>
            <a:ext cx="4282983" cy="1200361"/>
          </a:xfrm>
        </p:spPr>
        <p:txBody>
          <a:bodyPr anchor="b">
            <a:normAutofit/>
          </a:bodyPr>
          <a:lstStyle/>
          <a:p>
            <a:r>
              <a:rPr lang="es-ES_tradnl" sz="3600" noProof="0"/>
              <a:t>¿Qué es ActivaApp?</a:t>
            </a:r>
          </a:p>
        </p:txBody>
      </p:sp>
      <p:sp>
        <p:nvSpPr>
          <p:cNvPr id="5145" name="Rectangle 5144">
            <a:extLst>
              <a:ext uri="{FF2B5EF4-FFF2-40B4-BE49-F238E27FC236}">
                <a16:creationId xmlns:a16="http://schemas.microsoft.com/office/drawing/2014/main" id="{57D46211-89DF-A458-D3A6-AE6230FF6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434FD0FA-F86B-B547-7DC4-ED87CCFE4D09}"/>
              </a:ext>
            </a:extLst>
          </p:cNvPr>
          <p:cNvSpPr>
            <a:spLocks noGrp="1"/>
          </p:cNvSpPr>
          <p:nvPr>
            <p:ph idx="1"/>
          </p:nvPr>
        </p:nvSpPr>
        <p:spPr>
          <a:xfrm>
            <a:off x="645066" y="2031101"/>
            <a:ext cx="4282984" cy="3511943"/>
          </a:xfrm>
        </p:spPr>
        <p:txBody>
          <a:bodyPr anchor="ctr">
            <a:normAutofit/>
          </a:bodyPr>
          <a:lstStyle/>
          <a:p>
            <a:pPr marL="0" indent="0" algn="just">
              <a:buNone/>
            </a:pPr>
            <a:r>
              <a:rPr lang="es-ES_tradnl" sz="1800" noProof="0" dirty="0" err="1"/>
              <a:t>ActivaApp</a:t>
            </a:r>
            <a:r>
              <a:rPr lang="es-ES_tradnl" sz="1800" noProof="0" dirty="0"/>
              <a:t> es una aplicación móvil destinada al registro de la actividad física y diseñada específicamente para el uso por parte de los docentes y el alumnado de centros educativos. </a:t>
            </a:r>
          </a:p>
          <a:p>
            <a:pPr marL="0" indent="0" algn="just">
              <a:buNone/>
            </a:pPr>
            <a:r>
              <a:rPr lang="es-ES" sz="1800" dirty="0">
                <a:effectLst/>
                <a:latin typeface="Aptos" panose="020B0004020202020204" pitchFamily="34" charset="0"/>
                <a:ea typeface="Aptos" panose="020B0004020202020204" pitchFamily="34" charset="0"/>
                <a:cs typeface="Times New Roman" panose="02020603050405020304" pitchFamily="18" charset="0"/>
              </a:rPr>
              <a:t>La funcionalidad principal de </a:t>
            </a:r>
            <a:r>
              <a:rPr lang="es-ES" sz="18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1800" dirty="0">
                <a:effectLst/>
                <a:latin typeface="Aptos" panose="020B0004020202020204" pitchFamily="34" charset="0"/>
                <a:ea typeface="Aptos" panose="020B0004020202020204" pitchFamily="34" charset="0"/>
                <a:cs typeface="Times New Roman" panose="02020603050405020304" pitchFamily="18" charset="0"/>
              </a:rPr>
              <a:t> es el registro de los pasos dados por cada usuario</a:t>
            </a:r>
            <a:r>
              <a:rPr lang="es-ES" sz="1800" dirty="0">
                <a:latin typeface="Aptos" panose="020B0004020202020204" pitchFamily="34" charset="0"/>
                <a:ea typeface="Aptos" panose="020B0004020202020204" pitchFamily="34" charset="0"/>
                <a:cs typeface="Times New Roman" panose="02020603050405020304" pitchFamily="18" charset="0"/>
              </a:rPr>
              <a:t>.</a:t>
            </a:r>
            <a:r>
              <a:rPr lang="es-ES" sz="1800" dirty="0">
                <a:effectLst/>
                <a:latin typeface="Aptos" panose="020B0004020202020204" pitchFamily="34" charset="0"/>
                <a:ea typeface="Aptos" panose="020B0004020202020204" pitchFamily="34" charset="0"/>
                <a:cs typeface="Times New Roman" panose="02020603050405020304" pitchFamily="18" charset="0"/>
              </a:rPr>
              <a:t> Sin embargo, incluye otras funcionalidades que la hacen interesante y atractiva</a:t>
            </a:r>
            <a:r>
              <a:rPr lang="es-ES" sz="1800" dirty="0">
                <a:latin typeface="Aptos" panose="020B0004020202020204" pitchFamily="34" charset="0"/>
                <a:ea typeface="Aptos" panose="020B0004020202020204" pitchFamily="34" charset="0"/>
                <a:cs typeface="Times New Roman" panose="02020603050405020304" pitchFamily="18" charset="0"/>
              </a:rPr>
              <a:t>.</a:t>
            </a:r>
          </a:p>
        </p:txBody>
      </p:sp>
      <p:sp>
        <p:nvSpPr>
          <p:cNvPr id="5147" name="Rectangle 5146">
            <a:extLst>
              <a:ext uri="{FF2B5EF4-FFF2-40B4-BE49-F238E27FC236}">
                <a16:creationId xmlns:a16="http://schemas.microsoft.com/office/drawing/2014/main" id="{E75B3426-87F2-2C1E-DB40-F0D2AD36A0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9" name="Rectangle 5148">
            <a:extLst>
              <a:ext uri="{FF2B5EF4-FFF2-40B4-BE49-F238E27FC236}">
                <a16:creationId xmlns:a16="http://schemas.microsoft.com/office/drawing/2014/main" id="{E615B65F-D546-FCD8-0F53-9B59A3C4D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1" name="Rectangle 5150">
            <a:extLst>
              <a:ext uri="{FF2B5EF4-FFF2-40B4-BE49-F238E27FC236}">
                <a16:creationId xmlns:a16="http://schemas.microsoft.com/office/drawing/2014/main" id="{2E5D2388-E95D-76D5-0754-72246270C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Texto&#10;&#10;El contenido generado por IA puede ser incorrecto.">
            <a:extLst>
              <a:ext uri="{FF2B5EF4-FFF2-40B4-BE49-F238E27FC236}">
                <a16:creationId xmlns:a16="http://schemas.microsoft.com/office/drawing/2014/main" id="{68217E26-D899-636C-2313-FFBA77D12A2A}"/>
              </a:ext>
            </a:extLst>
          </p:cNvPr>
          <p:cNvPicPr>
            <a:picLocks noChangeAspect="1"/>
          </p:cNvPicPr>
          <p:nvPr/>
        </p:nvPicPr>
        <p:blipFill>
          <a:blip r:embed="rId2"/>
          <a:srcRect b="24537"/>
          <a:stretch/>
        </p:blipFill>
        <p:spPr>
          <a:xfrm>
            <a:off x="6027151" y="1171338"/>
            <a:ext cx="5548316" cy="4282453"/>
          </a:xfrm>
          <a:prstGeom prst="rect">
            <a:avLst/>
          </a:prstGeom>
        </p:spPr>
      </p:pic>
    </p:spTree>
    <p:extLst>
      <p:ext uri="{BB962C8B-B14F-4D97-AF65-F5344CB8AC3E}">
        <p14:creationId xmlns:p14="http://schemas.microsoft.com/office/powerpoint/2010/main" val="28189137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8F1CDB-BB76-0C8F-64E4-60ABDAFE3DCD}"/>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2ECCA487-5680-264B-EF3F-97B2D491B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FA6BC5B2-B01E-7CF3-2CCD-E8BBCBE81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4F7BB60B-1080-8D24-4F7F-85CEC7AC1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95115BEB-BA00-CBF9-CB85-5E64FB2F5F4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2E6D8F67-A65B-BE99-F482-6A82E7FD4A0C}"/>
              </a:ext>
            </a:extLst>
          </p:cNvPr>
          <p:cNvSpPr txBox="1"/>
          <p:nvPr/>
        </p:nvSpPr>
        <p:spPr>
          <a:xfrm>
            <a:off x="7614255" y="1387570"/>
            <a:ext cx="3275640" cy="646331"/>
          </a:xfrm>
          <a:prstGeom prst="rect">
            <a:avLst/>
          </a:prstGeom>
          <a:noFill/>
        </p:spPr>
        <p:txBody>
          <a:bodyPr wrap="none" rtlCol="0">
            <a:spAutoFit/>
          </a:bodyPr>
          <a:lstStyle/>
          <a:p>
            <a:r>
              <a:rPr lang="es-ES" sz="3600" dirty="0"/>
              <a:t>FINANCIACIÓN</a:t>
            </a:r>
            <a:endParaRPr lang="es-ES" sz="2400" i="1" dirty="0"/>
          </a:p>
        </p:txBody>
      </p:sp>
    </p:spTree>
    <p:extLst>
      <p:ext uri="{BB962C8B-B14F-4D97-AF65-F5344CB8AC3E}">
        <p14:creationId xmlns:p14="http://schemas.microsoft.com/office/powerpoint/2010/main" val="3020943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2D68C4-9D0A-05A6-CA21-07E2A729FF66}"/>
            </a:ext>
          </a:extLst>
        </p:cNvPr>
        <p:cNvGrpSpPr/>
        <p:nvPr/>
      </p:nvGrpSpPr>
      <p:grpSpPr>
        <a:xfrm>
          <a:off x="0" y="0"/>
          <a:ext cx="0" cy="0"/>
          <a:chOff x="0" y="0"/>
          <a:chExt cx="0" cy="0"/>
        </a:xfrm>
      </p:grpSpPr>
      <p:sp useBgFill="1">
        <p:nvSpPr>
          <p:cNvPr id="5143" name="Rectangle 5142">
            <a:extLst>
              <a:ext uri="{FF2B5EF4-FFF2-40B4-BE49-F238E27FC236}">
                <a16:creationId xmlns:a16="http://schemas.microsoft.com/office/drawing/2014/main" id="{C3670B5B-1076-7A43-F41B-222299C48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D2C2A33-0529-6229-C9D9-36FFAB6C862C}"/>
              </a:ext>
            </a:extLst>
          </p:cNvPr>
          <p:cNvSpPr>
            <a:spLocks noGrp="1"/>
          </p:cNvSpPr>
          <p:nvPr>
            <p:ph type="title"/>
          </p:nvPr>
        </p:nvSpPr>
        <p:spPr>
          <a:xfrm>
            <a:off x="645064" y="525982"/>
            <a:ext cx="4282983" cy="1200361"/>
          </a:xfrm>
        </p:spPr>
        <p:txBody>
          <a:bodyPr anchor="b">
            <a:normAutofit/>
          </a:bodyPr>
          <a:lstStyle/>
          <a:p>
            <a:r>
              <a:rPr lang="es-ES_tradnl" sz="3600" noProof="0" dirty="0"/>
              <a:t>Financiación</a:t>
            </a:r>
          </a:p>
        </p:txBody>
      </p:sp>
      <p:sp>
        <p:nvSpPr>
          <p:cNvPr id="5145" name="Rectangle 5144">
            <a:extLst>
              <a:ext uri="{FF2B5EF4-FFF2-40B4-BE49-F238E27FC236}">
                <a16:creationId xmlns:a16="http://schemas.microsoft.com/office/drawing/2014/main" id="{784F4BC8-4E5D-93EF-2525-ED6E296F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E69BE46-80CF-FD8D-AE76-8AF1D8F4F72A}"/>
              </a:ext>
            </a:extLst>
          </p:cNvPr>
          <p:cNvSpPr>
            <a:spLocks noGrp="1"/>
          </p:cNvSpPr>
          <p:nvPr>
            <p:ph idx="1"/>
          </p:nvPr>
        </p:nvSpPr>
        <p:spPr>
          <a:xfrm>
            <a:off x="645064" y="2003669"/>
            <a:ext cx="4282984" cy="3511943"/>
          </a:xfrm>
        </p:spPr>
        <p:txBody>
          <a:bodyPr anchor="ctr">
            <a:normAutofit/>
          </a:bodyPr>
          <a:lstStyle/>
          <a:p>
            <a:pPr marL="0" indent="0" algn="just">
              <a:buNone/>
            </a:pPr>
            <a:r>
              <a:rPr lang="es-ES" sz="1800" dirty="0" err="1">
                <a:latin typeface="Aptos" panose="020B0004020202020204" pitchFamily="34" charset="0"/>
                <a:ea typeface="Aptos" panose="020B0004020202020204" pitchFamily="34" charset="0"/>
                <a:cs typeface="Times New Roman" panose="02020603050405020304" pitchFamily="18" charset="0"/>
              </a:rPr>
              <a:t>ActivaApp</a:t>
            </a:r>
            <a:r>
              <a:rPr lang="es-ES" sz="1800" dirty="0">
                <a:latin typeface="Aptos" panose="020B0004020202020204" pitchFamily="34" charset="0"/>
                <a:ea typeface="Aptos" panose="020B0004020202020204" pitchFamily="34" charset="0"/>
                <a:cs typeface="Times New Roman" panose="02020603050405020304" pitchFamily="18" charset="0"/>
              </a:rPr>
              <a:t> es una aplicación móvil desarrollada gracias a la financiación del Ministerio de Ciencia e Innovación en su convocatoria de ayudas a Proyectos de Generación de Conocimiento 2022.</a:t>
            </a:r>
          </a:p>
          <a:p>
            <a:pPr marL="0" indent="0" algn="just">
              <a:buNone/>
            </a:pPr>
            <a:r>
              <a:rPr lang="es-ES" sz="1800" dirty="0">
                <a:latin typeface="Aptos" panose="020B0004020202020204" pitchFamily="34" charset="0"/>
                <a:ea typeface="Aptos" panose="020B0004020202020204" pitchFamily="34" charset="0"/>
                <a:cs typeface="Times New Roman" panose="02020603050405020304" pitchFamily="18" charset="0"/>
              </a:rPr>
              <a:t>El proyecto en el que se enmarca esta aplicación se titula “Fomento de la actividad física diaria recomendada para la salud en adolescentes mediante apps móviles, wearables y una TAC gamificada” y su referencia es PID2022-140245OA-I00.</a:t>
            </a:r>
            <a:endParaRPr lang="es-ES" sz="1200" dirty="0">
              <a:latin typeface="Aptos" panose="020B0004020202020204" pitchFamily="34" charset="0"/>
              <a:ea typeface="Aptos" panose="020B0004020202020204" pitchFamily="34" charset="0"/>
              <a:cs typeface="Times New Roman" panose="02020603050405020304" pitchFamily="18" charset="0"/>
            </a:endParaRPr>
          </a:p>
        </p:txBody>
      </p:sp>
      <p:sp>
        <p:nvSpPr>
          <p:cNvPr id="5147" name="Rectangle 5146">
            <a:extLst>
              <a:ext uri="{FF2B5EF4-FFF2-40B4-BE49-F238E27FC236}">
                <a16:creationId xmlns:a16="http://schemas.microsoft.com/office/drawing/2014/main" id="{C0282AA5-C838-5BF3-F00A-D3A55BF78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9" name="Rectangle 5148">
            <a:extLst>
              <a:ext uri="{FF2B5EF4-FFF2-40B4-BE49-F238E27FC236}">
                <a16:creationId xmlns:a16="http://schemas.microsoft.com/office/drawing/2014/main" id="{89B6E246-6201-6DB5-54F9-9C69AA122E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1" name="Rectangle 5150">
            <a:extLst>
              <a:ext uri="{FF2B5EF4-FFF2-40B4-BE49-F238E27FC236}">
                <a16:creationId xmlns:a16="http://schemas.microsoft.com/office/drawing/2014/main" id="{CBBE5E1E-F00A-DF64-251E-3B95AA2481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a:extLst>
              <a:ext uri="{FF2B5EF4-FFF2-40B4-BE49-F238E27FC236}">
                <a16:creationId xmlns:a16="http://schemas.microsoft.com/office/drawing/2014/main" id="{B51C9B29-DE5D-5271-01DD-50543B90FCE0}"/>
              </a:ext>
            </a:extLst>
          </p:cNvPr>
          <p:cNvPicPr>
            <a:picLocks noChangeAspect="1"/>
          </p:cNvPicPr>
          <p:nvPr/>
        </p:nvPicPr>
        <p:blipFill>
          <a:blip r:embed="rId3"/>
          <a:stretch>
            <a:fillRect/>
          </a:stretch>
        </p:blipFill>
        <p:spPr>
          <a:xfrm>
            <a:off x="7568948" y="444812"/>
            <a:ext cx="2456112" cy="5315278"/>
          </a:xfrm>
          <a:prstGeom prst="rect">
            <a:avLst/>
          </a:prstGeom>
        </p:spPr>
      </p:pic>
      <p:cxnSp>
        <p:nvCxnSpPr>
          <p:cNvPr id="6" name="Conector recto de flecha 5">
            <a:extLst>
              <a:ext uri="{FF2B5EF4-FFF2-40B4-BE49-F238E27FC236}">
                <a16:creationId xmlns:a16="http://schemas.microsoft.com/office/drawing/2014/main" id="{3A544D94-7687-8D5B-094F-091E454886A6}"/>
              </a:ext>
            </a:extLst>
          </p:cNvPr>
          <p:cNvCxnSpPr>
            <a:cxnSpLocks/>
          </p:cNvCxnSpPr>
          <p:nvPr/>
        </p:nvCxnSpPr>
        <p:spPr>
          <a:xfrm flipH="1">
            <a:off x="10102252" y="4315687"/>
            <a:ext cx="427392" cy="46303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Rectángulo redondeado 4">
            <a:extLst>
              <a:ext uri="{FF2B5EF4-FFF2-40B4-BE49-F238E27FC236}">
                <a16:creationId xmlns:a16="http://schemas.microsoft.com/office/drawing/2014/main" id="{1A683D34-E69E-0F7B-B549-B824F6B0EC5D}"/>
              </a:ext>
            </a:extLst>
          </p:cNvPr>
          <p:cNvSpPr/>
          <p:nvPr/>
        </p:nvSpPr>
        <p:spPr>
          <a:xfrm>
            <a:off x="7646140" y="4435035"/>
            <a:ext cx="2301728" cy="1203578"/>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622299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574FF-97ED-B611-8B49-C25558430573}"/>
            </a:ext>
          </a:extLst>
        </p:cNvPr>
        <p:cNvGrpSpPr/>
        <p:nvPr/>
      </p:nvGrpSpPr>
      <p:grpSpPr>
        <a:xfrm>
          <a:off x="0" y="0"/>
          <a:ext cx="0" cy="0"/>
          <a:chOff x="0" y="0"/>
          <a:chExt cx="0" cy="0"/>
        </a:xfrm>
      </p:grpSpPr>
      <p:pic>
        <p:nvPicPr>
          <p:cNvPr id="5" name="Imagen 4" descr="Persona con traje de color negro&#10;&#10;El contenido generado por IA puede ser incorrecto.">
            <a:extLst>
              <a:ext uri="{FF2B5EF4-FFF2-40B4-BE49-F238E27FC236}">
                <a16:creationId xmlns:a16="http://schemas.microsoft.com/office/drawing/2014/main" id="{EC7A3DE6-3C75-2C3B-319C-0066908A7B3A}"/>
              </a:ext>
            </a:extLst>
          </p:cNvPr>
          <p:cNvPicPr>
            <a:picLocks noChangeAspect="1"/>
          </p:cNvPicPr>
          <p:nvPr/>
        </p:nvPicPr>
        <p:blipFill>
          <a:blip r:embed="rId2"/>
          <a:srcRect t="10701" r="-3" b="10698"/>
          <a:stretch/>
        </p:blipFill>
        <p:spPr>
          <a:xfrm>
            <a:off x="4171696" y="4234"/>
            <a:ext cx="4076700" cy="4470815"/>
          </a:xfrm>
          <a:prstGeom prst="rect">
            <a:avLst/>
          </a:prstGeom>
        </p:spPr>
      </p:pic>
      <p:pic>
        <p:nvPicPr>
          <p:cNvPr id="6" name="Imagen 5" descr="Una persona con los brazos cruzados&#10;&#10;Descripción generada automáticamente con confianza media">
            <a:extLst>
              <a:ext uri="{FF2B5EF4-FFF2-40B4-BE49-F238E27FC236}">
                <a16:creationId xmlns:a16="http://schemas.microsoft.com/office/drawing/2014/main" id="{93634308-4115-59C9-331F-E2D4C40A3B7C}"/>
              </a:ext>
            </a:extLst>
          </p:cNvPr>
          <p:cNvPicPr>
            <a:picLocks noChangeAspect="1"/>
          </p:cNvPicPr>
          <p:nvPr/>
        </p:nvPicPr>
        <p:blipFill>
          <a:blip r:embed="rId3"/>
          <a:srcRect r="-2" b="22409"/>
          <a:stretch/>
        </p:blipFill>
        <p:spPr>
          <a:xfrm flipH="1">
            <a:off x="8115294" y="-18651"/>
            <a:ext cx="4076700" cy="4470815"/>
          </a:xfrm>
          <a:prstGeom prst="rect">
            <a:avLst/>
          </a:prstGeom>
        </p:spPr>
      </p:pic>
      <p:pic>
        <p:nvPicPr>
          <p:cNvPr id="4" name="Picture 2" descr="Comprar Antropometría: Fundamentos para la aplicación e interpretación de  Francisco Esparza-Ros en LibrosCC - en LibrosCC - Comprar Libro">
            <a:extLst>
              <a:ext uri="{FF2B5EF4-FFF2-40B4-BE49-F238E27FC236}">
                <a16:creationId xmlns:a16="http://schemas.microsoft.com/office/drawing/2014/main" id="{58452B26-FB2D-19EF-7BCC-C1EEE0B32F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 b="27895"/>
          <a:stretch/>
        </p:blipFill>
        <p:spPr bwMode="auto">
          <a:xfrm>
            <a:off x="0" y="3082"/>
            <a:ext cx="4076700" cy="4470815"/>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FF5D7FA3-934E-F129-BF94-266DE7E157FE}"/>
              </a:ext>
            </a:extLst>
          </p:cNvPr>
          <p:cNvSpPr>
            <a:spLocks noGrp="1"/>
          </p:cNvSpPr>
          <p:nvPr>
            <p:ph type="ctrTitle"/>
          </p:nvPr>
        </p:nvSpPr>
        <p:spPr>
          <a:xfrm>
            <a:off x="1390645" y="5273945"/>
            <a:ext cx="9448802" cy="864318"/>
          </a:xfrm>
        </p:spPr>
        <p:txBody>
          <a:bodyPr>
            <a:noAutofit/>
          </a:bodyPr>
          <a:lstStyle/>
          <a:p>
            <a:r>
              <a:rPr lang="es-ES" sz="2800" dirty="0" err="1"/>
              <a:t>Guía</a:t>
            </a:r>
            <a:r>
              <a:rPr lang="es-ES" sz="2800" dirty="0"/>
              <a:t> de uso de </a:t>
            </a:r>
            <a:r>
              <a:rPr lang="es-ES" sz="2800" dirty="0" err="1"/>
              <a:t>ActivaApp</a:t>
            </a:r>
            <a:r>
              <a:rPr lang="es-ES" sz="2800" dirty="0"/>
              <a:t>, una </a:t>
            </a:r>
            <a:r>
              <a:rPr lang="es-ES" sz="2800" dirty="0" err="1"/>
              <a:t>aplicación</a:t>
            </a:r>
            <a:r>
              <a:rPr lang="es-ES" sz="2800" dirty="0"/>
              <a:t> de actividad </a:t>
            </a:r>
            <a:r>
              <a:rPr lang="es-ES" sz="2800" dirty="0" err="1"/>
              <a:t>física</a:t>
            </a:r>
            <a:r>
              <a:rPr lang="es-ES" sz="2800" dirty="0"/>
              <a:t> generada para escolares y adolescentes</a:t>
            </a:r>
          </a:p>
        </p:txBody>
      </p:sp>
      <p:sp>
        <p:nvSpPr>
          <p:cNvPr id="3" name="Subtítulo 2">
            <a:extLst>
              <a:ext uri="{FF2B5EF4-FFF2-40B4-BE49-F238E27FC236}">
                <a16:creationId xmlns:a16="http://schemas.microsoft.com/office/drawing/2014/main" id="{E3AB1843-D04D-4FAF-4970-C13E29A2C90D}"/>
              </a:ext>
            </a:extLst>
          </p:cNvPr>
          <p:cNvSpPr>
            <a:spLocks noGrp="1"/>
          </p:cNvSpPr>
          <p:nvPr>
            <p:ph type="subTitle" idx="1"/>
          </p:nvPr>
        </p:nvSpPr>
        <p:spPr>
          <a:xfrm>
            <a:off x="553843" y="4584169"/>
            <a:ext cx="11084312" cy="422275"/>
          </a:xfrm>
        </p:spPr>
        <p:txBody>
          <a:bodyPr>
            <a:normAutofit/>
          </a:bodyPr>
          <a:lstStyle/>
          <a:p>
            <a:pPr algn="l"/>
            <a:r>
              <a:rPr lang="es-ES" sz="2000" dirty="0"/>
              <a:t>Raquel Vaquero Cristóbal                              Lucía Abenza Cano                                 Adrián Mateo Orcajada</a:t>
            </a:r>
          </a:p>
        </p:txBody>
      </p:sp>
    </p:spTree>
    <p:extLst>
      <p:ext uri="{BB962C8B-B14F-4D97-AF65-F5344CB8AC3E}">
        <p14:creationId xmlns:p14="http://schemas.microsoft.com/office/powerpoint/2010/main" val="215014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465695-1960-378A-7ECB-CC8BB801A5E9}"/>
            </a:ext>
          </a:extLst>
        </p:cNvPr>
        <p:cNvGrpSpPr/>
        <p:nvPr/>
      </p:nvGrpSpPr>
      <p:grpSpPr>
        <a:xfrm>
          <a:off x="0" y="0"/>
          <a:ext cx="0" cy="0"/>
          <a:chOff x="0" y="0"/>
          <a:chExt cx="0" cy="0"/>
        </a:xfrm>
      </p:grpSpPr>
      <p:sp useBgFill="1">
        <p:nvSpPr>
          <p:cNvPr id="5143" name="Rectangle 5142">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A69D462-CEB7-6BA6-A47C-9E1423B2D2B3}"/>
              </a:ext>
            </a:extLst>
          </p:cNvPr>
          <p:cNvSpPr>
            <a:spLocks noGrp="1"/>
          </p:cNvSpPr>
          <p:nvPr>
            <p:ph type="title"/>
          </p:nvPr>
        </p:nvSpPr>
        <p:spPr>
          <a:xfrm>
            <a:off x="645064" y="525982"/>
            <a:ext cx="4282983" cy="1200361"/>
          </a:xfrm>
        </p:spPr>
        <p:txBody>
          <a:bodyPr anchor="b">
            <a:normAutofit/>
          </a:bodyPr>
          <a:lstStyle/>
          <a:p>
            <a:r>
              <a:rPr lang="es-ES_tradnl" sz="3600" noProof="0" dirty="0"/>
              <a:t>¿Qué funcionalidades presenta </a:t>
            </a:r>
            <a:r>
              <a:rPr lang="es-ES_tradnl" sz="3600" noProof="0" dirty="0" err="1"/>
              <a:t>ActivaApp</a:t>
            </a:r>
            <a:r>
              <a:rPr lang="es-ES_tradnl" sz="3600" noProof="0" dirty="0"/>
              <a:t>?</a:t>
            </a:r>
          </a:p>
        </p:txBody>
      </p:sp>
      <p:sp>
        <p:nvSpPr>
          <p:cNvPr id="5145" name="Rectangle 5144">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1E5536A-3F1D-66CB-814A-EA2B04FA1C53}"/>
              </a:ext>
            </a:extLst>
          </p:cNvPr>
          <p:cNvSpPr>
            <a:spLocks noGrp="1"/>
          </p:cNvSpPr>
          <p:nvPr>
            <p:ph idx="1"/>
          </p:nvPr>
        </p:nvSpPr>
        <p:spPr>
          <a:xfrm>
            <a:off x="645064" y="2190915"/>
            <a:ext cx="4282984" cy="3511943"/>
          </a:xfrm>
        </p:spPr>
        <p:txBody>
          <a:bodyPr anchor="ctr">
            <a:normAutofit fontScale="92500" lnSpcReduction="20000"/>
          </a:bodyPr>
          <a:lstStyle/>
          <a:p>
            <a:pPr marL="0" indent="0">
              <a:buNone/>
            </a:pPr>
            <a:r>
              <a:rPr lang="es-ES" sz="1800" noProof="0" dirty="0"/>
              <a:t>Funcionalidades de </a:t>
            </a:r>
            <a:r>
              <a:rPr lang="es-ES" sz="1800" noProof="0" dirty="0" err="1"/>
              <a:t>ActivaApp</a:t>
            </a:r>
            <a:r>
              <a:rPr lang="es-ES" sz="1800" noProof="0" dirty="0">
                <a:latin typeface="Aptos" panose="020B0004020202020204" pitchFamily="34" charset="0"/>
                <a:cs typeface="Times New Roman" panose="02020603050405020304" pitchFamily="18" charset="0"/>
              </a:rPr>
              <a:t>:</a:t>
            </a:r>
          </a:p>
          <a:p>
            <a:pPr>
              <a:buFontTx/>
              <a:buChar char="-"/>
            </a:pPr>
            <a:r>
              <a:rPr lang="es-ES" sz="1800" dirty="0">
                <a:latin typeface="Aptos" panose="020B0004020202020204" pitchFamily="34" charset="0"/>
                <a:cs typeface="Times New Roman" panose="02020603050405020304" pitchFamily="18" charset="0"/>
              </a:rPr>
              <a:t>Valoración del esfuerzo</a:t>
            </a:r>
          </a:p>
          <a:p>
            <a:pPr>
              <a:buFontTx/>
              <a:buChar char="-"/>
            </a:pPr>
            <a:r>
              <a:rPr lang="es-ES" sz="1800" dirty="0">
                <a:latin typeface="Aptos" panose="020B0004020202020204" pitchFamily="34" charset="0"/>
                <a:cs typeface="Times New Roman" panose="02020603050405020304" pitchFamily="18" charset="0"/>
              </a:rPr>
              <a:t>Avatares</a:t>
            </a:r>
          </a:p>
          <a:p>
            <a:pPr>
              <a:buFontTx/>
              <a:buChar char="-"/>
            </a:pPr>
            <a:r>
              <a:rPr lang="es-ES" sz="1800" noProof="0" dirty="0">
                <a:latin typeface="Aptos" panose="020B0004020202020204" pitchFamily="34" charset="0"/>
                <a:cs typeface="Times New Roman" panose="02020603050405020304" pitchFamily="18" charset="0"/>
              </a:rPr>
              <a:t>Retos diarios</a:t>
            </a:r>
          </a:p>
          <a:p>
            <a:pPr>
              <a:buFontTx/>
              <a:buChar char="-"/>
            </a:pPr>
            <a:r>
              <a:rPr lang="es-ES" sz="1800" dirty="0">
                <a:latin typeface="Aptos" panose="020B0004020202020204" pitchFamily="34" charset="0"/>
                <a:cs typeface="Times New Roman" panose="02020603050405020304" pitchFamily="18" charset="0"/>
              </a:rPr>
              <a:t>Permite la inclusión del centro educativo y la clase</a:t>
            </a:r>
          </a:p>
          <a:p>
            <a:pPr>
              <a:buFontTx/>
              <a:buChar char="-"/>
            </a:pPr>
            <a:r>
              <a:rPr lang="es-ES" sz="1800" noProof="0" dirty="0">
                <a:latin typeface="Aptos" panose="020B0004020202020204" pitchFamily="34" charset="0"/>
                <a:cs typeface="Times New Roman" panose="02020603050405020304" pitchFamily="18" charset="0"/>
              </a:rPr>
              <a:t>Registro de las actividades realizadas</a:t>
            </a:r>
          </a:p>
          <a:p>
            <a:pPr>
              <a:buFontTx/>
              <a:buChar char="-"/>
            </a:pPr>
            <a:r>
              <a:rPr lang="es-ES" sz="1800" noProof="0" dirty="0">
                <a:latin typeface="Aptos" panose="020B0004020202020204" pitchFamily="34" charset="0"/>
                <a:cs typeface="Times New Roman" panose="02020603050405020304" pitchFamily="18" charset="0"/>
              </a:rPr>
              <a:t>R</a:t>
            </a:r>
            <a:r>
              <a:rPr lang="es-ES" sz="1800" dirty="0" err="1">
                <a:latin typeface="Aptos" panose="020B0004020202020204" pitchFamily="34" charset="0"/>
                <a:cs typeface="Times New Roman" panose="02020603050405020304" pitchFamily="18" charset="0"/>
              </a:rPr>
              <a:t>ánking</a:t>
            </a:r>
            <a:endParaRPr lang="es-ES" sz="1800" dirty="0">
              <a:latin typeface="Aptos" panose="020B0004020202020204" pitchFamily="34" charset="0"/>
              <a:cs typeface="Times New Roman" panose="02020603050405020304" pitchFamily="18" charset="0"/>
            </a:endParaRPr>
          </a:p>
          <a:p>
            <a:pPr>
              <a:buFontTx/>
              <a:buChar char="-"/>
            </a:pPr>
            <a:r>
              <a:rPr lang="es-ES" sz="1800" dirty="0">
                <a:latin typeface="Aptos" panose="020B0004020202020204" pitchFamily="34" charset="0"/>
                <a:cs typeface="Times New Roman" panose="02020603050405020304" pitchFamily="18" charset="0"/>
              </a:rPr>
              <a:t>Promoción de hábitos saludables</a:t>
            </a:r>
          </a:p>
          <a:p>
            <a:pPr>
              <a:buFontTx/>
              <a:buChar char="-"/>
            </a:pPr>
            <a:r>
              <a:rPr lang="es-ES" sz="1800" noProof="0" dirty="0">
                <a:latin typeface="Aptos" panose="020B0004020202020204" pitchFamily="34" charset="0"/>
                <a:cs typeface="Times New Roman" panose="02020603050405020304" pitchFamily="18" charset="0"/>
              </a:rPr>
              <a:t>Sistema de recompensas</a:t>
            </a:r>
          </a:p>
          <a:p>
            <a:pPr>
              <a:buFontTx/>
              <a:buChar char="-"/>
            </a:pPr>
            <a:r>
              <a:rPr lang="es-ES" sz="1800" dirty="0">
                <a:latin typeface="Aptos" panose="020B0004020202020204" pitchFamily="34" charset="0"/>
                <a:cs typeface="Times New Roman" panose="02020603050405020304" pitchFamily="18" charset="0"/>
              </a:rPr>
              <a:t>No necesita conexión a internet</a:t>
            </a:r>
            <a:endParaRPr lang="es-ES" sz="1800" noProof="0" dirty="0">
              <a:latin typeface="Aptos" panose="020B0004020202020204" pitchFamily="34" charset="0"/>
              <a:cs typeface="Times New Roman" panose="02020603050405020304" pitchFamily="18" charset="0"/>
            </a:endParaRPr>
          </a:p>
          <a:p>
            <a:pPr>
              <a:buFontTx/>
              <a:buChar char="-"/>
            </a:pPr>
            <a:endParaRPr lang="es-ES_tradnl" sz="1800" noProof="0" dirty="0"/>
          </a:p>
        </p:txBody>
      </p:sp>
      <p:sp>
        <p:nvSpPr>
          <p:cNvPr id="5147" name="Rectangle 514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9" name="Rectangle 5148">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1" name="Rectangle 515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5" descr="Interfaz de usuario gráfica, Aplicación&#10;&#10;El contenido generado por IA puede ser incorrecto.">
            <a:extLst>
              <a:ext uri="{FF2B5EF4-FFF2-40B4-BE49-F238E27FC236}">
                <a16:creationId xmlns:a16="http://schemas.microsoft.com/office/drawing/2014/main" id="{B6E11992-A371-F5DA-0444-3F86CEDAF222}"/>
              </a:ext>
            </a:extLst>
          </p:cNvPr>
          <p:cNvPicPr>
            <a:picLocks noChangeAspect="1"/>
          </p:cNvPicPr>
          <p:nvPr/>
        </p:nvPicPr>
        <p:blipFill>
          <a:blip r:embed="rId2"/>
          <a:stretch>
            <a:fillRect/>
          </a:stretch>
        </p:blipFill>
        <p:spPr>
          <a:xfrm>
            <a:off x="7584882" y="706127"/>
            <a:ext cx="2408793" cy="5212876"/>
          </a:xfrm>
          <a:prstGeom prst="rect">
            <a:avLst/>
          </a:prstGeom>
        </p:spPr>
      </p:pic>
    </p:spTree>
    <p:extLst>
      <p:ext uri="{BB962C8B-B14F-4D97-AF65-F5344CB8AC3E}">
        <p14:creationId xmlns:p14="http://schemas.microsoft.com/office/powerpoint/2010/main" val="578146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1D1212-4481-D578-DF03-5E3DB03E6FC5}"/>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DF4C2AEB-98F7-AECF-686A-FAE21915E12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7BECC10B-DE2F-2CE5-F599-0ADAF3AC8B78}"/>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Inicio de sesión</a:t>
            </a:r>
          </a:p>
        </p:txBody>
      </p:sp>
    </p:spTree>
    <p:extLst>
      <p:ext uri="{BB962C8B-B14F-4D97-AF65-F5344CB8AC3E}">
        <p14:creationId xmlns:p14="http://schemas.microsoft.com/office/powerpoint/2010/main" val="392768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7A7F06-CE67-67B8-4E52-45956A1942A0}"/>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BDF1A630-2A9B-41A0-92F9-FDA261070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3579373-4DD2-CEC5-3830-9EF2F6924BCB}"/>
              </a:ext>
            </a:extLst>
          </p:cNvPr>
          <p:cNvSpPr>
            <a:spLocks noGrp="1"/>
          </p:cNvSpPr>
          <p:nvPr>
            <p:ph type="title"/>
          </p:nvPr>
        </p:nvSpPr>
        <p:spPr>
          <a:xfrm>
            <a:off x="1057025" y="1415034"/>
            <a:ext cx="5040285" cy="677195"/>
          </a:xfrm>
        </p:spPr>
        <p:txBody>
          <a:bodyPr anchor="b">
            <a:normAutofit/>
          </a:bodyPr>
          <a:lstStyle/>
          <a:p>
            <a:r>
              <a:rPr lang="es-ES_tradnl" sz="3700" dirty="0"/>
              <a:t>Inicio de sesión</a:t>
            </a:r>
            <a:endParaRPr lang="es-ES_tradnl" sz="3700" noProof="0" dirty="0"/>
          </a:p>
        </p:txBody>
      </p:sp>
      <p:sp>
        <p:nvSpPr>
          <p:cNvPr id="5164" name="Rectangle 5163">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155E21A-866A-1BAD-0C56-7A1E25ACA31B}"/>
              </a:ext>
            </a:extLst>
          </p:cNvPr>
          <p:cNvSpPr>
            <a:spLocks noGrp="1"/>
          </p:cNvSpPr>
          <p:nvPr>
            <p:ph idx="1"/>
          </p:nvPr>
        </p:nvSpPr>
        <p:spPr>
          <a:xfrm>
            <a:off x="1055714" y="2622079"/>
            <a:ext cx="5040285" cy="2843024"/>
          </a:xfrm>
        </p:spPr>
        <p:txBody>
          <a:bodyPr anchor="ctr">
            <a:normAutofit lnSpcReduction="10000"/>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En </a:t>
            </a:r>
            <a:r>
              <a:rPr lang="es-ES" sz="20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hay dos opciones para iniciar a sesión:</a:t>
            </a:r>
          </a:p>
          <a:p>
            <a:pPr algn="just">
              <a:buFontTx/>
              <a:buChar char="-"/>
            </a:pPr>
            <a:r>
              <a:rPr lang="es-ES" sz="2000" kern="100" dirty="0">
                <a:latin typeface="Aptos" panose="020B0004020202020204" pitchFamily="34" charset="0"/>
                <a:ea typeface="Aptos" panose="020B0004020202020204" pitchFamily="34" charset="0"/>
                <a:cs typeface="Times New Roman" panose="02020603050405020304" pitchFamily="18" charset="0"/>
              </a:rPr>
              <a:t>Registrando un nuevo usuario y contraseña en la aplicación (A). </a:t>
            </a:r>
          </a:p>
          <a:p>
            <a:pPr lvl="1"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Posteriormente, tendrás que incluir el email y la contraseña en la pantalla de inicio para poder acceder a la app (marcado en color amarillo).</a:t>
            </a:r>
            <a:endParaRPr lang="es-ES" sz="1200" kern="100" dirty="0">
              <a:latin typeface="Aptos" panose="020B0004020202020204" pitchFamily="34" charset="0"/>
              <a:ea typeface="Aptos" panose="020B0004020202020204" pitchFamily="34" charset="0"/>
              <a:cs typeface="Times New Roman" panose="02020603050405020304" pitchFamily="18" charset="0"/>
            </a:endParaRPr>
          </a:p>
          <a:p>
            <a:pPr algn="just">
              <a:buFontTx/>
              <a:buChar char="-"/>
            </a:pPr>
            <a:r>
              <a:rPr lang="es-ES" sz="2000" kern="100" dirty="0">
                <a:latin typeface="Aptos" panose="020B0004020202020204" pitchFamily="34" charset="0"/>
                <a:ea typeface="Aptos" panose="020B0004020202020204" pitchFamily="34" charset="0"/>
                <a:cs typeface="Times New Roman" panose="02020603050405020304" pitchFamily="18" charset="0"/>
              </a:rPr>
              <a:t>Registrándote con tu cuenta de Google (B).</a:t>
            </a:r>
          </a:p>
          <a:p>
            <a:pPr marL="0" indent="0" algn="just">
              <a:buNone/>
            </a:pP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4" name="Imagen 3" descr="Interfaz de usuario gráfica, Aplicación&#10;&#10;El contenido generado por IA puede ser incorrecto.">
            <a:extLst>
              <a:ext uri="{FF2B5EF4-FFF2-40B4-BE49-F238E27FC236}">
                <a16:creationId xmlns:a16="http://schemas.microsoft.com/office/drawing/2014/main" id="{CB9929BF-7888-C8EE-D17F-D51732F84351}"/>
              </a:ext>
            </a:extLst>
          </p:cNvPr>
          <p:cNvPicPr>
            <a:picLocks noChangeAspect="1"/>
          </p:cNvPicPr>
          <p:nvPr/>
        </p:nvPicPr>
        <p:blipFill>
          <a:blip r:embed="rId2"/>
          <a:stretch>
            <a:fillRect/>
          </a:stretch>
        </p:blipFill>
        <p:spPr>
          <a:xfrm>
            <a:off x="6433573" y="1280160"/>
            <a:ext cx="2116306" cy="4579904"/>
          </a:xfrm>
          <a:prstGeom prst="rect">
            <a:avLst/>
          </a:prstGeom>
        </p:spPr>
      </p:pic>
      <p:sp>
        <p:nvSpPr>
          <p:cNvPr id="5" name="Marcador de contenido 2">
            <a:extLst>
              <a:ext uri="{FF2B5EF4-FFF2-40B4-BE49-F238E27FC236}">
                <a16:creationId xmlns:a16="http://schemas.microsoft.com/office/drawing/2014/main" id="{B05EC1B1-32BF-0CBB-D0FD-D96ECF811071}"/>
              </a:ext>
            </a:extLst>
          </p:cNvPr>
          <p:cNvSpPr txBox="1">
            <a:spLocks/>
          </p:cNvSpPr>
          <p:nvPr/>
        </p:nvSpPr>
        <p:spPr>
          <a:xfrm>
            <a:off x="7021363" y="17082"/>
            <a:ext cx="940725" cy="15281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9600" kern="100" dirty="0">
                <a:latin typeface="Aptos" panose="020B0004020202020204" pitchFamily="34" charset="0"/>
                <a:ea typeface="Aptos" panose="020B0004020202020204" pitchFamily="34" charset="0"/>
                <a:cs typeface="Times New Roman" panose="02020603050405020304" pitchFamily="18" charset="0"/>
              </a:rPr>
              <a:t>A</a:t>
            </a:r>
          </a:p>
        </p:txBody>
      </p:sp>
      <p:sp>
        <p:nvSpPr>
          <p:cNvPr id="7" name="Marcador de contenido 2">
            <a:extLst>
              <a:ext uri="{FF2B5EF4-FFF2-40B4-BE49-F238E27FC236}">
                <a16:creationId xmlns:a16="http://schemas.microsoft.com/office/drawing/2014/main" id="{EAF183A7-90FA-7786-74D4-AF278710D7CD}"/>
              </a:ext>
            </a:extLst>
          </p:cNvPr>
          <p:cNvSpPr txBox="1">
            <a:spLocks/>
          </p:cNvSpPr>
          <p:nvPr/>
        </p:nvSpPr>
        <p:spPr>
          <a:xfrm>
            <a:off x="9944101" y="17082"/>
            <a:ext cx="940725" cy="15281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9600" kern="100" dirty="0">
                <a:latin typeface="Aptos" panose="020B0004020202020204" pitchFamily="34" charset="0"/>
                <a:ea typeface="Aptos" panose="020B0004020202020204" pitchFamily="34" charset="0"/>
                <a:cs typeface="Times New Roman" panose="02020603050405020304" pitchFamily="18" charset="0"/>
              </a:rPr>
              <a:t>B</a:t>
            </a:r>
          </a:p>
        </p:txBody>
      </p:sp>
      <p:pic>
        <p:nvPicPr>
          <p:cNvPr id="9" name="Imagen 8" descr="Interfaz de usuario gráfica, Aplicación&#10;&#10;El contenido generado por IA puede ser incorrecto.">
            <a:extLst>
              <a:ext uri="{FF2B5EF4-FFF2-40B4-BE49-F238E27FC236}">
                <a16:creationId xmlns:a16="http://schemas.microsoft.com/office/drawing/2014/main" id="{784C8189-2B9E-59CB-7CA6-83521F70B821}"/>
              </a:ext>
            </a:extLst>
          </p:cNvPr>
          <p:cNvPicPr>
            <a:picLocks noChangeAspect="1"/>
          </p:cNvPicPr>
          <p:nvPr/>
        </p:nvPicPr>
        <p:blipFill>
          <a:blip r:embed="rId2"/>
          <a:stretch>
            <a:fillRect/>
          </a:stretch>
        </p:blipFill>
        <p:spPr>
          <a:xfrm>
            <a:off x="9357395" y="1280160"/>
            <a:ext cx="2116306" cy="4579904"/>
          </a:xfrm>
          <a:prstGeom prst="rect">
            <a:avLst/>
          </a:prstGeom>
        </p:spPr>
      </p:pic>
      <p:sp>
        <p:nvSpPr>
          <p:cNvPr id="11" name="Elipse 10">
            <a:extLst>
              <a:ext uri="{FF2B5EF4-FFF2-40B4-BE49-F238E27FC236}">
                <a16:creationId xmlns:a16="http://schemas.microsoft.com/office/drawing/2014/main" id="{F3B650BC-CE07-B6D9-1F49-33892364CD3B}"/>
              </a:ext>
            </a:extLst>
          </p:cNvPr>
          <p:cNvSpPr/>
          <p:nvPr/>
        </p:nvSpPr>
        <p:spPr>
          <a:xfrm>
            <a:off x="6216016" y="5429250"/>
            <a:ext cx="1144903" cy="43081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Elipse 11">
            <a:extLst>
              <a:ext uri="{FF2B5EF4-FFF2-40B4-BE49-F238E27FC236}">
                <a16:creationId xmlns:a16="http://schemas.microsoft.com/office/drawing/2014/main" id="{57038468-080B-DACB-A03B-A61FE749ECD7}"/>
              </a:ext>
            </a:extLst>
          </p:cNvPr>
          <p:cNvSpPr/>
          <p:nvPr/>
        </p:nvSpPr>
        <p:spPr>
          <a:xfrm>
            <a:off x="9269560" y="5147026"/>
            <a:ext cx="2342912" cy="43081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4" name="Conector recto de flecha 13">
            <a:extLst>
              <a:ext uri="{FF2B5EF4-FFF2-40B4-BE49-F238E27FC236}">
                <a16:creationId xmlns:a16="http://schemas.microsoft.com/office/drawing/2014/main" id="{79C8AB55-7F69-11F7-48A7-2398D43C8E55}"/>
              </a:ext>
            </a:extLst>
          </p:cNvPr>
          <p:cNvCxnSpPr/>
          <p:nvPr/>
        </p:nvCxnSpPr>
        <p:spPr>
          <a:xfrm flipV="1">
            <a:off x="5577840" y="5860064"/>
            <a:ext cx="518160" cy="25498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ector recto de flecha 14">
            <a:extLst>
              <a:ext uri="{FF2B5EF4-FFF2-40B4-BE49-F238E27FC236}">
                <a16:creationId xmlns:a16="http://schemas.microsoft.com/office/drawing/2014/main" id="{B55BCCD4-8FEB-E3C1-69D1-E242A2807AAC}"/>
              </a:ext>
            </a:extLst>
          </p:cNvPr>
          <p:cNvCxnSpPr>
            <a:cxnSpLocks/>
          </p:cNvCxnSpPr>
          <p:nvPr/>
        </p:nvCxnSpPr>
        <p:spPr>
          <a:xfrm flipH="1" flipV="1">
            <a:off x="11612472" y="5551926"/>
            <a:ext cx="445703" cy="5372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Elipse 17">
            <a:extLst>
              <a:ext uri="{FF2B5EF4-FFF2-40B4-BE49-F238E27FC236}">
                <a16:creationId xmlns:a16="http://schemas.microsoft.com/office/drawing/2014/main" id="{A165FB13-35AE-43C6-28C5-524F24424F78}"/>
              </a:ext>
            </a:extLst>
          </p:cNvPr>
          <p:cNvSpPr/>
          <p:nvPr/>
        </p:nvSpPr>
        <p:spPr>
          <a:xfrm>
            <a:off x="6349479" y="3605452"/>
            <a:ext cx="2200400" cy="1080848"/>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3237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207860-B7A3-66FC-FE6F-F899D843D2E3}"/>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6D2DC1EC-6E45-949A-7CCC-825B8E4CD6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C8173732-2641-EFBC-7A28-3FEB7CF5DC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4B1B7DC3-5579-C850-24BB-286B7C16A3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0CC7CEC5-DC01-F51C-575B-AD7CB18C93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3FCF2CA2-2DAD-4AC0-0260-19C8908E51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6566566-B1DC-33CF-ED44-0A3942484E0B}"/>
              </a:ext>
            </a:extLst>
          </p:cNvPr>
          <p:cNvSpPr>
            <a:spLocks noGrp="1"/>
          </p:cNvSpPr>
          <p:nvPr>
            <p:ph type="title"/>
          </p:nvPr>
        </p:nvSpPr>
        <p:spPr>
          <a:xfrm>
            <a:off x="1057025" y="1415034"/>
            <a:ext cx="5040285" cy="677195"/>
          </a:xfrm>
        </p:spPr>
        <p:txBody>
          <a:bodyPr anchor="b">
            <a:normAutofit/>
          </a:bodyPr>
          <a:lstStyle/>
          <a:p>
            <a:r>
              <a:rPr lang="es-ES_tradnl" sz="3700" dirty="0"/>
              <a:t>Inicio de sesión</a:t>
            </a:r>
            <a:endParaRPr lang="es-ES_tradnl" sz="3700" noProof="0" dirty="0"/>
          </a:p>
        </p:txBody>
      </p:sp>
      <p:sp>
        <p:nvSpPr>
          <p:cNvPr id="5164" name="Rectangle 5163">
            <a:extLst>
              <a:ext uri="{FF2B5EF4-FFF2-40B4-BE49-F238E27FC236}">
                <a16:creationId xmlns:a16="http://schemas.microsoft.com/office/drawing/2014/main" id="{802D2270-F65A-27B9-A079-48107E694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D068F51-16B3-C5B2-C491-1A63AAB3CF06}"/>
              </a:ext>
            </a:extLst>
          </p:cNvPr>
          <p:cNvSpPr>
            <a:spLocks noGrp="1"/>
          </p:cNvSpPr>
          <p:nvPr>
            <p:ph idx="1"/>
          </p:nvPr>
        </p:nvSpPr>
        <p:spPr>
          <a:xfrm>
            <a:off x="1055714" y="2538321"/>
            <a:ext cx="5040285" cy="3192882"/>
          </a:xfrm>
        </p:spPr>
        <p:txBody>
          <a:bodyPr anchor="ctr">
            <a:normAutofit/>
          </a:bodyPr>
          <a:lstStyle/>
          <a:p>
            <a:pPr marL="0" indent="0" algn="just">
              <a:buNone/>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En caso de que elijas la opción A (</a:t>
            </a:r>
            <a:r>
              <a:rPr lang="es-ES" sz="1800" kern="100" dirty="0">
                <a:latin typeface="Aptos" panose="020B0004020202020204" pitchFamily="34" charset="0"/>
                <a:ea typeface="Aptos" panose="020B0004020202020204" pitchFamily="34" charset="0"/>
                <a:cs typeface="Times New Roman" panose="02020603050405020304" pitchFamily="18" charset="0"/>
              </a:rPr>
              <a:t>registro de un nuevo usuario y contraseña) tendrás que rellenar la siguiente información:</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Nombre</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Apellido</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Email</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Contraseña</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Género</a:t>
            </a:r>
          </a:p>
          <a:p>
            <a:pPr algn="just">
              <a:buFontTx/>
              <a:buChar char="-"/>
            </a:pPr>
            <a:r>
              <a:rPr lang="es-ES" sz="1800" kern="100" dirty="0">
                <a:latin typeface="Aptos" panose="020B0004020202020204" pitchFamily="34" charset="0"/>
                <a:ea typeface="Aptos" panose="020B0004020202020204" pitchFamily="34" charset="0"/>
                <a:cs typeface="Times New Roman" panose="02020603050405020304" pitchFamily="18" charset="0"/>
              </a:rPr>
              <a:t>Fecha de nacimiento</a:t>
            </a:r>
          </a:p>
          <a:p>
            <a:pPr marL="0" indent="0" algn="just">
              <a:buNone/>
            </a:pPr>
            <a:endParaRPr lang="es-ES" sz="18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8" name="Imagen 7" descr="Interfaz de usuario gráfica, Aplicación&#10;&#10;El contenido generado por IA puede ser incorrecto.">
            <a:extLst>
              <a:ext uri="{FF2B5EF4-FFF2-40B4-BE49-F238E27FC236}">
                <a16:creationId xmlns:a16="http://schemas.microsoft.com/office/drawing/2014/main" id="{66AE5389-4F36-F8A5-BF7E-E326AC51EB35}"/>
              </a:ext>
            </a:extLst>
          </p:cNvPr>
          <p:cNvPicPr>
            <a:picLocks noChangeAspect="1"/>
          </p:cNvPicPr>
          <p:nvPr/>
        </p:nvPicPr>
        <p:blipFill>
          <a:blip r:embed="rId2"/>
          <a:stretch>
            <a:fillRect/>
          </a:stretch>
        </p:blipFill>
        <p:spPr>
          <a:xfrm>
            <a:off x="7920991" y="749197"/>
            <a:ext cx="2423160" cy="5243966"/>
          </a:xfrm>
          <a:prstGeom prst="rect">
            <a:avLst/>
          </a:prstGeom>
        </p:spPr>
      </p:pic>
    </p:spTree>
    <p:extLst>
      <p:ext uri="{BB962C8B-B14F-4D97-AF65-F5344CB8AC3E}">
        <p14:creationId xmlns:p14="http://schemas.microsoft.com/office/powerpoint/2010/main" val="1143407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8066A6-8EDE-BEA1-A6E7-B840921BB815}"/>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FBC2E6E6-E063-0433-E839-8769DAE0B4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7A5644BE-3AB5-FB94-554E-DAE4FC66F5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38A53D9A-29A9-087A-E023-56E8390381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D9E74F12-F103-806B-5D13-C3CEB91EBB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A572194E-2787-A06A-34C7-354D71AC8A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6EDCD42-923F-9F94-F118-10F41BED3D38}"/>
              </a:ext>
            </a:extLst>
          </p:cNvPr>
          <p:cNvSpPr>
            <a:spLocks noGrp="1"/>
          </p:cNvSpPr>
          <p:nvPr>
            <p:ph type="title"/>
          </p:nvPr>
        </p:nvSpPr>
        <p:spPr>
          <a:xfrm>
            <a:off x="1057025" y="1415034"/>
            <a:ext cx="5040285" cy="677195"/>
          </a:xfrm>
        </p:spPr>
        <p:txBody>
          <a:bodyPr anchor="b">
            <a:normAutofit/>
          </a:bodyPr>
          <a:lstStyle/>
          <a:p>
            <a:r>
              <a:rPr lang="es-ES_tradnl" sz="3700" dirty="0"/>
              <a:t>Inicio de sesión</a:t>
            </a:r>
            <a:endParaRPr lang="es-ES_tradnl" sz="3700" noProof="0" dirty="0"/>
          </a:p>
        </p:txBody>
      </p:sp>
      <p:sp>
        <p:nvSpPr>
          <p:cNvPr id="5164" name="Rectangle 5163">
            <a:extLst>
              <a:ext uri="{FF2B5EF4-FFF2-40B4-BE49-F238E27FC236}">
                <a16:creationId xmlns:a16="http://schemas.microsoft.com/office/drawing/2014/main" id="{CE04B901-8C36-6E15-6ECE-ADDFFC159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64E79B4-10E7-4CC9-2533-59637839D526}"/>
              </a:ext>
            </a:extLst>
          </p:cNvPr>
          <p:cNvSpPr>
            <a:spLocks noGrp="1"/>
          </p:cNvSpPr>
          <p:nvPr>
            <p:ph idx="1"/>
          </p:nvPr>
        </p:nvSpPr>
        <p:spPr>
          <a:xfrm>
            <a:off x="1055714" y="2308793"/>
            <a:ext cx="5040285" cy="3192882"/>
          </a:xfrm>
        </p:spPr>
        <p:txBody>
          <a:bodyPr anchor="ctr">
            <a:normAutofit/>
          </a:bodyPr>
          <a:lstStyle/>
          <a:p>
            <a:pPr marL="0" indent="0" algn="just">
              <a:buNone/>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Independientemente de la opción que elijas, una vez dentro de la aplicación, tendrás la opción de activar el inicio de sesión por biometría.</a:t>
            </a:r>
            <a:endParaRPr lang="es-ES" sz="1800" kern="100" dirty="0">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es-ES" sz="1800" kern="100" dirty="0">
                <a:latin typeface="Aptos" panose="020B0004020202020204" pitchFamily="34" charset="0"/>
                <a:ea typeface="Aptos" panose="020B0004020202020204" pitchFamily="34" charset="0"/>
                <a:cs typeface="Times New Roman" panose="02020603050405020304" pitchFamily="18" charset="0"/>
              </a:rPr>
              <a:t>De esta forma, gracias al </a:t>
            </a:r>
            <a:r>
              <a:rPr lang="es-ES" sz="1800" kern="100" dirty="0" err="1">
                <a:latin typeface="Aptos" panose="020B0004020202020204" pitchFamily="34" charset="0"/>
                <a:ea typeface="Aptos" panose="020B0004020202020204" pitchFamily="34" charset="0"/>
                <a:cs typeface="Times New Roman" panose="02020603050405020304" pitchFamily="18" charset="0"/>
              </a:rPr>
              <a:t>Face</a:t>
            </a:r>
            <a:r>
              <a:rPr lang="es-ES" sz="1800" kern="100" dirty="0">
                <a:latin typeface="Aptos" panose="020B0004020202020204" pitchFamily="34" charset="0"/>
                <a:ea typeface="Aptos" panose="020B0004020202020204" pitchFamily="34" charset="0"/>
                <a:cs typeface="Times New Roman" panose="02020603050405020304" pitchFamily="18" charset="0"/>
              </a:rPr>
              <a:t> ID o a la huella digital, podrás acceder a </a:t>
            </a:r>
            <a:r>
              <a:rPr lang="es-ES" sz="1800" kern="100" dirty="0" err="1">
                <a:latin typeface="Aptos" panose="020B0004020202020204" pitchFamily="34" charset="0"/>
                <a:ea typeface="Aptos" panose="020B0004020202020204" pitchFamily="34" charset="0"/>
                <a:cs typeface="Times New Roman" panose="02020603050405020304" pitchFamily="18" charset="0"/>
              </a:rPr>
              <a:t>ActivaApp</a:t>
            </a:r>
            <a:r>
              <a:rPr lang="es-ES" sz="1800" kern="100" dirty="0">
                <a:latin typeface="Aptos" panose="020B0004020202020204" pitchFamily="34" charset="0"/>
                <a:ea typeface="Aptos" panose="020B0004020202020204" pitchFamily="34" charset="0"/>
                <a:cs typeface="Times New Roman" panose="02020603050405020304" pitchFamily="18" charset="0"/>
              </a:rPr>
              <a:t> sin necesidad de poner los datos cada vez que quieras iniciar sesión. </a:t>
            </a:r>
          </a:p>
          <a:p>
            <a:pPr marL="0" indent="0" algn="just">
              <a:buNone/>
            </a:pPr>
            <a:r>
              <a:rPr lang="es-ES" sz="1800" kern="100" dirty="0">
                <a:latin typeface="Aptos" panose="020B0004020202020204" pitchFamily="34" charset="0"/>
                <a:ea typeface="Aptos" panose="020B0004020202020204" pitchFamily="34" charset="0"/>
                <a:cs typeface="Times New Roman" panose="02020603050405020304" pitchFamily="18" charset="0"/>
              </a:rPr>
              <a:t>Para ello, clica en ajustes (engranaje abajo a la derecha de la pantalla) (A) y luego activaremos la opción de ”usar biometría” (B).</a:t>
            </a:r>
          </a:p>
        </p:txBody>
      </p:sp>
      <p:pic>
        <p:nvPicPr>
          <p:cNvPr id="5" name="Imagen 4" descr="Interfaz de usuario gráfica, Aplicación&#10;&#10;El contenido generado por IA puede ser incorrecto.">
            <a:extLst>
              <a:ext uri="{FF2B5EF4-FFF2-40B4-BE49-F238E27FC236}">
                <a16:creationId xmlns:a16="http://schemas.microsoft.com/office/drawing/2014/main" id="{D79BC0B5-DADF-15FF-651C-CFCE0FAE2646}"/>
              </a:ext>
            </a:extLst>
          </p:cNvPr>
          <p:cNvPicPr>
            <a:picLocks noChangeAspect="1"/>
          </p:cNvPicPr>
          <p:nvPr/>
        </p:nvPicPr>
        <p:blipFill>
          <a:blip r:embed="rId3"/>
          <a:stretch>
            <a:fillRect/>
          </a:stretch>
        </p:blipFill>
        <p:spPr>
          <a:xfrm>
            <a:off x="9097332" y="1367450"/>
            <a:ext cx="2075971" cy="4492614"/>
          </a:xfrm>
          <a:prstGeom prst="rect">
            <a:avLst/>
          </a:prstGeom>
        </p:spPr>
      </p:pic>
      <p:pic>
        <p:nvPicPr>
          <p:cNvPr id="7" name="Imagen 6" descr="Interfaz de usuario gráfica&#10;&#10;El contenido generado por IA puede ser incorrecto.">
            <a:extLst>
              <a:ext uri="{FF2B5EF4-FFF2-40B4-BE49-F238E27FC236}">
                <a16:creationId xmlns:a16="http://schemas.microsoft.com/office/drawing/2014/main" id="{1A2A97C9-A8BF-44C7-37C2-B5BD20BB986A}"/>
              </a:ext>
            </a:extLst>
          </p:cNvPr>
          <p:cNvPicPr>
            <a:picLocks noChangeAspect="1"/>
          </p:cNvPicPr>
          <p:nvPr/>
        </p:nvPicPr>
        <p:blipFill>
          <a:blip r:embed="rId4"/>
          <a:stretch>
            <a:fillRect/>
          </a:stretch>
        </p:blipFill>
        <p:spPr>
          <a:xfrm>
            <a:off x="6573002" y="1367450"/>
            <a:ext cx="2075971" cy="4492614"/>
          </a:xfrm>
          <a:prstGeom prst="rect">
            <a:avLst/>
          </a:prstGeom>
        </p:spPr>
      </p:pic>
      <p:sp>
        <p:nvSpPr>
          <p:cNvPr id="9" name="Marcador de contenido 2">
            <a:extLst>
              <a:ext uri="{FF2B5EF4-FFF2-40B4-BE49-F238E27FC236}">
                <a16:creationId xmlns:a16="http://schemas.microsoft.com/office/drawing/2014/main" id="{75E7D543-6309-D5DA-0E7B-CE60CA7E2865}"/>
              </a:ext>
            </a:extLst>
          </p:cNvPr>
          <p:cNvSpPr txBox="1">
            <a:spLocks/>
          </p:cNvSpPr>
          <p:nvPr/>
        </p:nvSpPr>
        <p:spPr>
          <a:xfrm>
            <a:off x="7140624" y="36395"/>
            <a:ext cx="940725" cy="15281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9600" kern="100" dirty="0">
                <a:latin typeface="Aptos" panose="020B0004020202020204" pitchFamily="34" charset="0"/>
                <a:ea typeface="Aptos" panose="020B0004020202020204" pitchFamily="34" charset="0"/>
                <a:cs typeface="Times New Roman" panose="02020603050405020304" pitchFamily="18" charset="0"/>
              </a:rPr>
              <a:t>A</a:t>
            </a:r>
          </a:p>
        </p:txBody>
      </p:sp>
      <p:sp>
        <p:nvSpPr>
          <p:cNvPr id="10" name="Marcador de contenido 2">
            <a:extLst>
              <a:ext uri="{FF2B5EF4-FFF2-40B4-BE49-F238E27FC236}">
                <a16:creationId xmlns:a16="http://schemas.microsoft.com/office/drawing/2014/main" id="{407796F8-3D21-A231-1556-770A557C3F4B}"/>
              </a:ext>
            </a:extLst>
          </p:cNvPr>
          <p:cNvSpPr txBox="1">
            <a:spLocks/>
          </p:cNvSpPr>
          <p:nvPr/>
        </p:nvSpPr>
        <p:spPr>
          <a:xfrm>
            <a:off x="9664956" y="36395"/>
            <a:ext cx="940725" cy="15281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9600" kern="100" dirty="0">
                <a:latin typeface="Aptos" panose="020B0004020202020204" pitchFamily="34" charset="0"/>
                <a:ea typeface="Aptos" panose="020B0004020202020204" pitchFamily="34" charset="0"/>
                <a:cs typeface="Times New Roman" panose="02020603050405020304" pitchFamily="18" charset="0"/>
              </a:rPr>
              <a:t>B</a:t>
            </a:r>
          </a:p>
        </p:txBody>
      </p:sp>
      <p:sp>
        <p:nvSpPr>
          <p:cNvPr id="11" name="Elipse 10">
            <a:extLst>
              <a:ext uri="{FF2B5EF4-FFF2-40B4-BE49-F238E27FC236}">
                <a16:creationId xmlns:a16="http://schemas.microsoft.com/office/drawing/2014/main" id="{83A7740C-67F2-E111-FBC1-7FDCF47BA622}"/>
              </a:ext>
            </a:extLst>
          </p:cNvPr>
          <p:cNvSpPr/>
          <p:nvPr/>
        </p:nvSpPr>
        <p:spPr>
          <a:xfrm>
            <a:off x="8078430" y="5428208"/>
            <a:ext cx="518160" cy="43081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2" name="Conector recto de flecha 11">
            <a:extLst>
              <a:ext uri="{FF2B5EF4-FFF2-40B4-BE49-F238E27FC236}">
                <a16:creationId xmlns:a16="http://schemas.microsoft.com/office/drawing/2014/main" id="{4152D1DF-3F21-4E8C-2B57-545425B477BD}"/>
              </a:ext>
            </a:extLst>
          </p:cNvPr>
          <p:cNvCxnSpPr>
            <a:cxnSpLocks/>
          </p:cNvCxnSpPr>
          <p:nvPr/>
        </p:nvCxnSpPr>
        <p:spPr>
          <a:xfrm flipV="1">
            <a:off x="7948890" y="5934052"/>
            <a:ext cx="259080" cy="36782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Elipse 13">
            <a:extLst>
              <a:ext uri="{FF2B5EF4-FFF2-40B4-BE49-F238E27FC236}">
                <a16:creationId xmlns:a16="http://schemas.microsoft.com/office/drawing/2014/main" id="{EE0BEA2F-8430-0F28-7CED-A1D89C8B08D5}"/>
              </a:ext>
            </a:extLst>
          </p:cNvPr>
          <p:cNvSpPr/>
          <p:nvPr/>
        </p:nvSpPr>
        <p:spPr>
          <a:xfrm>
            <a:off x="10605682" y="1943100"/>
            <a:ext cx="567622" cy="4710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5" name="Conector recto de flecha 14">
            <a:extLst>
              <a:ext uri="{FF2B5EF4-FFF2-40B4-BE49-F238E27FC236}">
                <a16:creationId xmlns:a16="http://schemas.microsoft.com/office/drawing/2014/main" id="{E9756F6E-B0BD-562E-E11E-7F9A4D598533}"/>
              </a:ext>
            </a:extLst>
          </p:cNvPr>
          <p:cNvCxnSpPr>
            <a:cxnSpLocks/>
          </p:cNvCxnSpPr>
          <p:nvPr/>
        </p:nvCxnSpPr>
        <p:spPr>
          <a:xfrm flipH="1" flipV="1">
            <a:off x="11173303" y="2414108"/>
            <a:ext cx="336707" cy="27232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822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B8DB6D-8FA8-D8BE-E97F-63D55A6EB682}"/>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E138D83C-1925-0978-C746-9D233F03A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731D9347-F692-D658-8922-EEF8C5356A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A4DE447B-0566-5BD8-BC36-8603D35376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E6D8DC0A-D698-CB72-FC29-C2CD2AFE7E4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31F182B4-2EC1-6677-0C32-7C5B84FE3ABF}"/>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Perfil</a:t>
            </a:r>
          </a:p>
        </p:txBody>
      </p:sp>
    </p:spTree>
    <p:extLst>
      <p:ext uri="{BB962C8B-B14F-4D97-AF65-F5344CB8AC3E}">
        <p14:creationId xmlns:p14="http://schemas.microsoft.com/office/powerpoint/2010/main" val="193881457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3249</TotalTime>
  <Words>1702</Words>
  <Application>Microsoft Macintosh PowerPoint</Application>
  <PresentationFormat>Panorámica</PresentationFormat>
  <Paragraphs>171</Paragraphs>
  <Slides>32</Slides>
  <Notes>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32</vt:i4>
      </vt:variant>
    </vt:vector>
  </HeadingPairs>
  <TitlesOfParts>
    <vt:vector size="36" baseType="lpstr">
      <vt:lpstr>Aptos</vt:lpstr>
      <vt:lpstr>Aptos Display</vt:lpstr>
      <vt:lpstr>Arial</vt:lpstr>
      <vt:lpstr>Tema de Office</vt:lpstr>
      <vt:lpstr>Presentación de PowerPoint</vt:lpstr>
      <vt:lpstr>¿DÓNDE ENCONTRARLA?</vt:lpstr>
      <vt:lpstr>¿Qué es ActivaApp?</vt:lpstr>
      <vt:lpstr>¿Qué funcionalidades presenta ActivaApp?</vt:lpstr>
      <vt:lpstr>Presentación de PowerPoint</vt:lpstr>
      <vt:lpstr>Inicio de sesión</vt:lpstr>
      <vt:lpstr>Inicio de sesión</vt:lpstr>
      <vt:lpstr>Inicio de sesión</vt:lpstr>
      <vt:lpstr>Presentación de PowerPoint</vt:lpstr>
      <vt:lpstr>Configuración de perfil y selección de centro/clase</vt:lpstr>
      <vt:lpstr>Presentación de PowerPoint</vt:lpstr>
      <vt:lpstr>Registro de actividad física</vt:lpstr>
      <vt:lpstr>Registro de actividad física</vt:lpstr>
      <vt:lpstr>Registro de actividad física</vt:lpstr>
      <vt:lpstr>Presentación de PowerPoint</vt:lpstr>
      <vt:lpstr>Pantalla principal</vt:lpstr>
      <vt:lpstr>Pantalla principal - Retos</vt:lpstr>
      <vt:lpstr>Pantalla principal – Actividades registradas</vt:lpstr>
      <vt:lpstr>Presentación de PowerPoint</vt:lpstr>
      <vt:lpstr>Ránking</vt:lpstr>
      <vt:lpstr>Presentación de PowerPoint</vt:lpstr>
      <vt:lpstr>Avatares</vt:lpstr>
      <vt:lpstr>Avatares</vt:lpstr>
      <vt:lpstr>Presentación de PowerPoint</vt:lpstr>
      <vt:lpstr>Mensajes saludables</vt:lpstr>
      <vt:lpstr>Presentación de PowerPoint</vt:lpstr>
      <vt:lpstr>Conexión a internet</vt:lpstr>
      <vt:lpstr>Presentación de PowerPoint</vt:lpstr>
      <vt:lpstr>Ajustes</vt:lpstr>
      <vt:lpstr>Presentación de PowerPoint</vt:lpstr>
      <vt:lpstr>Financiación</vt:lpstr>
      <vt:lpstr>Guía de uso de ActivaApp, una aplicación de actividad física generada para escolares y adolescentes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User</dc:creator>
  <cp:lastModifiedBy>Microsoft Office User</cp:lastModifiedBy>
  <cp:revision>33</cp:revision>
  <dcterms:created xsi:type="dcterms:W3CDTF">2025-01-13T10:42:47Z</dcterms:created>
  <dcterms:modified xsi:type="dcterms:W3CDTF">2025-09-29T19:33:58Z</dcterms:modified>
</cp:coreProperties>
</file>