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269" r:id="rId2"/>
    <p:sldId id="335" r:id="rId3"/>
    <p:sldId id="310" r:id="rId4"/>
    <p:sldId id="356" r:id="rId5"/>
    <p:sldId id="314" r:id="rId6"/>
    <p:sldId id="313" r:id="rId7"/>
    <p:sldId id="357" r:id="rId8"/>
    <p:sldId id="358" r:id="rId9"/>
    <p:sldId id="367" r:id="rId10"/>
    <p:sldId id="368" r:id="rId11"/>
    <p:sldId id="369" r:id="rId12"/>
    <p:sldId id="359" r:id="rId13"/>
    <p:sldId id="360" r:id="rId14"/>
    <p:sldId id="361" r:id="rId15"/>
    <p:sldId id="363" r:id="rId16"/>
    <p:sldId id="362" r:id="rId17"/>
    <p:sldId id="364" r:id="rId18"/>
    <p:sldId id="365" r:id="rId19"/>
    <p:sldId id="366" r:id="rId20"/>
    <p:sldId id="370" r:id="rId21"/>
    <p:sldId id="371" r:id="rId22"/>
    <p:sldId id="373" r:id="rId23"/>
    <p:sldId id="374" r:id="rId24"/>
    <p:sldId id="375" r:id="rId25"/>
    <p:sldId id="377" r:id="rId26"/>
    <p:sldId id="378" r:id="rId27"/>
    <p:sldId id="372" r:id="rId28"/>
    <p:sldId id="381" r:id="rId29"/>
    <p:sldId id="382" r:id="rId30"/>
    <p:sldId id="379" r:id="rId31"/>
    <p:sldId id="380" r:id="rId32"/>
    <p:sldId id="330" r:id="rId33"/>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58"/>
    <p:restoredTop sz="94585"/>
  </p:normalViewPr>
  <p:slideViewPr>
    <p:cSldViewPr snapToGrid="0">
      <p:cViewPr varScale="1">
        <p:scale>
          <a:sx n="112" d="100"/>
          <a:sy n="112" d="100"/>
        </p:scale>
        <p:origin x="48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486C3E-B3E8-714D-B4B8-E73E8F9359A1}" type="datetimeFigureOut">
              <a:rPr lang="es-ES" smtClean="0"/>
              <a:t>29/9/25</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7DAC99-58F1-9B49-8364-3148DF32BDB4}" type="slidenum">
              <a:rPr lang="es-ES" smtClean="0"/>
              <a:t>‹Nº›</a:t>
            </a:fld>
            <a:endParaRPr lang="es-ES"/>
          </a:p>
        </p:txBody>
      </p:sp>
    </p:spTree>
    <p:extLst>
      <p:ext uri="{BB962C8B-B14F-4D97-AF65-F5344CB8AC3E}">
        <p14:creationId xmlns:p14="http://schemas.microsoft.com/office/powerpoint/2010/main" val="1427424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57DAC99-58F1-9B49-8364-3148DF32BDB4}" type="slidenum">
              <a:rPr lang="es-ES" smtClean="0"/>
              <a:t>17</a:t>
            </a:fld>
            <a:endParaRPr lang="es-ES"/>
          </a:p>
        </p:txBody>
      </p:sp>
    </p:spTree>
    <p:extLst>
      <p:ext uri="{BB962C8B-B14F-4D97-AF65-F5344CB8AC3E}">
        <p14:creationId xmlns:p14="http://schemas.microsoft.com/office/powerpoint/2010/main" val="20600309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57DAC99-58F1-9B49-8364-3148DF32BDB4}" type="slidenum">
              <a:rPr lang="es-ES" smtClean="0"/>
              <a:t>28</a:t>
            </a:fld>
            <a:endParaRPr lang="es-ES"/>
          </a:p>
        </p:txBody>
      </p:sp>
    </p:spTree>
    <p:extLst>
      <p:ext uri="{BB962C8B-B14F-4D97-AF65-F5344CB8AC3E}">
        <p14:creationId xmlns:p14="http://schemas.microsoft.com/office/powerpoint/2010/main" val="27961786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20C4E-260D-FC60-67F1-E8C8A7D8256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DEA643B-93ED-14D3-D739-7638B12CDF3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433EEF7-A4C6-E055-4CFA-7F7D43EBFA49}"/>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7A6D3433-B509-04C1-FDB6-A0060455521D}"/>
              </a:ext>
            </a:extLst>
          </p:cNvPr>
          <p:cNvSpPr>
            <a:spLocks noGrp="1"/>
          </p:cNvSpPr>
          <p:nvPr>
            <p:ph type="sldNum" sz="quarter" idx="5"/>
          </p:nvPr>
        </p:nvSpPr>
        <p:spPr/>
        <p:txBody>
          <a:bodyPr/>
          <a:lstStyle/>
          <a:p>
            <a:fld id="{957DAC99-58F1-9B49-8364-3148DF32BDB4}" type="slidenum">
              <a:rPr lang="es-ES" smtClean="0"/>
              <a:t>29</a:t>
            </a:fld>
            <a:endParaRPr lang="es-ES"/>
          </a:p>
        </p:txBody>
      </p:sp>
    </p:spTree>
    <p:extLst>
      <p:ext uri="{BB962C8B-B14F-4D97-AF65-F5344CB8AC3E}">
        <p14:creationId xmlns:p14="http://schemas.microsoft.com/office/powerpoint/2010/main" val="18965237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B092E4-6F8F-4285-AE51-81F00E70ED8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E055CA4A-F6AF-0492-124D-E68BDA2FF1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C2F78B14-00DC-59B4-9EF3-6EF0B363D8BB}"/>
              </a:ext>
            </a:extLst>
          </p:cNvPr>
          <p:cNvSpPr>
            <a:spLocks noGrp="1"/>
          </p:cNvSpPr>
          <p:nvPr>
            <p:ph type="dt" sz="half" idx="10"/>
          </p:nvPr>
        </p:nvSpPr>
        <p:spPr/>
        <p:txBody>
          <a:bodyPr/>
          <a:lstStyle/>
          <a:p>
            <a:fld id="{2015B29E-5F38-144F-9A7D-72CE637381EE}" type="datetimeFigureOut">
              <a:rPr lang="es-ES" smtClean="0"/>
              <a:t>29/9/25</a:t>
            </a:fld>
            <a:endParaRPr lang="es-ES"/>
          </a:p>
        </p:txBody>
      </p:sp>
      <p:sp>
        <p:nvSpPr>
          <p:cNvPr id="5" name="Marcador de pie de página 4">
            <a:extLst>
              <a:ext uri="{FF2B5EF4-FFF2-40B4-BE49-F238E27FC236}">
                <a16:creationId xmlns:a16="http://schemas.microsoft.com/office/drawing/2014/main" id="{290C43C9-F49F-EB83-B31C-2EAACE7A197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BBA7747-4067-FEBA-A7E2-2BA838F20A6D}"/>
              </a:ext>
            </a:extLst>
          </p:cNvPr>
          <p:cNvSpPr>
            <a:spLocks noGrp="1"/>
          </p:cNvSpPr>
          <p:nvPr>
            <p:ph type="sldNum" sz="quarter" idx="12"/>
          </p:nvPr>
        </p:nvSpPr>
        <p:spPr/>
        <p:txBody>
          <a:bodyPr/>
          <a:lstStyle/>
          <a:p>
            <a:fld id="{8EE86401-DBE2-DB4E-BD41-D2E987D0B4A9}" type="slidenum">
              <a:rPr lang="es-ES" smtClean="0"/>
              <a:t>‹Nº›</a:t>
            </a:fld>
            <a:endParaRPr lang="es-ES"/>
          </a:p>
        </p:txBody>
      </p:sp>
    </p:spTree>
    <p:extLst>
      <p:ext uri="{BB962C8B-B14F-4D97-AF65-F5344CB8AC3E}">
        <p14:creationId xmlns:p14="http://schemas.microsoft.com/office/powerpoint/2010/main" val="474268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7C3E54-DB61-5D71-6243-6937770BDC27}"/>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52B30E0-C659-23F0-1A5F-D33872DA2B1D}"/>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8E69ECB-F4AD-70A8-FA36-D48D0A9B64E8}"/>
              </a:ext>
            </a:extLst>
          </p:cNvPr>
          <p:cNvSpPr>
            <a:spLocks noGrp="1"/>
          </p:cNvSpPr>
          <p:nvPr>
            <p:ph type="dt" sz="half" idx="10"/>
          </p:nvPr>
        </p:nvSpPr>
        <p:spPr/>
        <p:txBody>
          <a:bodyPr/>
          <a:lstStyle/>
          <a:p>
            <a:fld id="{2015B29E-5F38-144F-9A7D-72CE637381EE}" type="datetimeFigureOut">
              <a:rPr lang="es-ES" smtClean="0"/>
              <a:t>29/9/25</a:t>
            </a:fld>
            <a:endParaRPr lang="es-ES"/>
          </a:p>
        </p:txBody>
      </p:sp>
      <p:sp>
        <p:nvSpPr>
          <p:cNvPr id="5" name="Marcador de pie de página 4">
            <a:extLst>
              <a:ext uri="{FF2B5EF4-FFF2-40B4-BE49-F238E27FC236}">
                <a16:creationId xmlns:a16="http://schemas.microsoft.com/office/drawing/2014/main" id="{BD0254A8-00D4-A94B-6B5C-06837DB2082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E2BA45-FA8C-8441-5799-B238D93071C9}"/>
              </a:ext>
            </a:extLst>
          </p:cNvPr>
          <p:cNvSpPr>
            <a:spLocks noGrp="1"/>
          </p:cNvSpPr>
          <p:nvPr>
            <p:ph type="sldNum" sz="quarter" idx="12"/>
          </p:nvPr>
        </p:nvSpPr>
        <p:spPr/>
        <p:txBody>
          <a:bodyPr/>
          <a:lstStyle/>
          <a:p>
            <a:fld id="{8EE86401-DBE2-DB4E-BD41-D2E987D0B4A9}" type="slidenum">
              <a:rPr lang="es-ES" smtClean="0"/>
              <a:t>‹Nº›</a:t>
            </a:fld>
            <a:endParaRPr lang="es-ES"/>
          </a:p>
        </p:txBody>
      </p:sp>
    </p:spTree>
    <p:extLst>
      <p:ext uri="{BB962C8B-B14F-4D97-AF65-F5344CB8AC3E}">
        <p14:creationId xmlns:p14="http://schemas.microsoft.com/office/powerpoint/2010/main" val="1502397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EC2D5973-88BA-F71C-BB82-647A1F1AFADA}"/>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AA0D84D-8646-784E-0AA3-B9B4B72EFFF9}"/>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45D7457-A51B-F3A4-0F12-208FDE5B85F8}"/>
              </a:ext>
            </a:extLst>
          </p:cNvPr>
          <p:cNvSpPr>
            <a:spLocks noGrp="1"/>
          </p:cNvSpPr>
          <p:nvPr>
            <p:ph type="dt" sz="half" idx="10"/>
          </p:nvPr>
        </p:nvSpPr>
        <p:spPr/>
        <p:txBody>
          <a:bodyPr/>
          <a:lstStyle/>
          <a:p>
            <a:fld id="{2015B29E-5F38-144F-9A7D-72CE637381EE}" type="datetimeFigureOut">
              <a:rPr lang="es-ES" smtClean="0"/>
              <a:t>29/9/25</a:t>
            </a:fld>
            <a:endParaRPr lang="es-ES"/>
          </a:p>
        </p:txBody>
      </p:sp>
      <p:sp>
        <p:nvSpPr>
          <p:cNvPr id="5" name="Marcador de pie de página 4">
            <a:extLst>
              <a:ext uri="{FF2B5EF4-FFF2-40B4-BE49-F238E27FC236}">
                <a16:creationId xmlns:a16="http://schemas.microsoft.com/office/drawing/2014/main" id="{A7BB72F5-B591-562C-12C1-8A634E198CB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2DF750C-1910-2E23-68F7-F54369300B3E}"/>
              </a:ext>
            </a:extLst>
          </p:cNvPr>
          <p:cNvSpPr>
            <a:spLocks noGrp="1"/>
          </p:cNvSpPr>
          <p:nvPr>
            <p:ph type="sldNum" sz="quarter" idx="12"/>
          </p:nvPr>
        </p:nvSpPr>
        <p:spPr/>
        <p:txBody>
          <a:bodyPr/>
          <a:lstStyle/>
          <a:p>
            <a:fld id="{8EE86401-DBE2-DB4E-BD41-D2E987D0B4A9}" type="slidenum">
              <a:rPr lang="es-ES" smtClean="0"/>
              <a:t>‹Nº›</a:t>
            </a:fld>
            <a:endParaRPr lang="es-ES"/>
          </a:p>
        </p:txBody>
      </p:sp>
    </p:spTree>
    <p:extLst>
      <p:ext uri="{BB962C8B-B14F-4D97-AF65-F5344CB8AC3E}">
        <p14:creationId xmlns:p14="http://schemas.microsoft.com/office/powerpoint/2010/main" val="2582228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9A7CF7-97AD-9009-3E6C-DC75AF7E7DB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DEF614B-E867-9285-2496-194D68E4EE34}"/>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CCCF769-84B6-07B3-D907-8F4B84BA778F}"/>
              </a:ext>
            </a:extLst>
          </p:cNvPr>
          <p:cNvSpPr>
            <a:spLocks noGrp="1"/>
          </p:cNvSpPr>
          <p:nvPr>
            <p:ph type="dt" sz="half" idx="10"/>
          </p:nvPr>
        </p:nvSpPr>
        <p:spPr/>
        <p:txBody>
          <a:bodyPr/>
          <a:lstStyle/>
          <a:p>
            <a:fld id="{2015B29E-5F38-144F-9A7D-72CE637381EE}" type="datetimeFigureOut">
              <a:rPr lang="es-ES" smtClean="0"/>
              <a:t>29/9/25</a:t>
            </a:fld>
            <a:endParaRPr lang="es-ES"/>
          </a:p>
        </p:txBody>
      </p:sp>
      <p:sp>
        <p:nvSpPr>
          <p:cNvPr id="5" name="Marcador de pie de página 4">
            <a:extLst>
              <a:ext uri="{FF2B5EF4-FFF2-40B4-BE49-F238E27FC236}">
                <a16:creationId xmlns:a16="http://schemas.microsoft.com/office/drawing/2014/main" id="{FB1230BD-5677-AE63-01DF-3D7FCC8D65F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C9585C9-9CCD-9F58-7C97-61696AC03B74}"/>
              </a:ext>
            </a:extLst>
          </p:cNvPr>
          <p:cNvSpPr>
            <a:spLocks noGrp="1"/>
          </p:cNvSpPr>
          <p:nvPr>
            <p:ph type="sldNum" sz="quarter" idx="12"/>
          </p:nvPr>
        </p:nvSpPr>
        <p:spPr/>
        <p:txBody>
          <a:bodyPr/>
          <a:lstStyle/>
          <a:p>
            <a:fld id="{8EE86401-DBE2-DB4E-BD41-D2E987D0B4A9}" type="slidenum">
              <a:rPr lang="es-ES" smtClean="0"/>
              <a:t>‹Nº›</a:t>
            </a:fld>
            <a:endParaRPr lang="es-ES"/>
          </a:p>
        </p:txBody>
      </p:sp>
    </p:spTree>
    <p:extLst>
      <p:ext uri="{BB962C8B-B14F-4D97-AF65-F5344CB8AC3E}">
        <p14:creationId xmlns:p14="http://schemas.microsoft.com/office/powerpoint/2010/main" val="3145714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0A55B2-2D08-58F4-B3A2-ED08615ED70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2B6703B-F510-173A-6271-D9D2C5C5F66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DDE359A5-5D85-1ADA-107B-DCD308613D47}"/>
              </a:ext>
            </a:extLst>
          </p:cNvPr>
          <p:cNvSpPr>
            <a:spLocks noGrp="1"/>
          </p:cNvSpPr>
          <p:nvPr>
            <p:ph type="dt" sz="half" idx="10"/>
          </p:nvPr>
        </p:nvSpPr>
        <p:spPr/>
        <p:txBody>
          <a:bodyPr/>
          <a:lstStyle/>
          <a:p>
            <a:fld id="{2015B29E-5F38-144F-9A7D-72CE637381EE}" type="datetimeFigureOut">
              <a:rPr lang="es-ES" smtClean="0"/>
              <a:t>29/9/25</a:t>
            </a:fld>
            <a:endParaRPr lang="es-ES"/>
          </a:p>
        </p:txBody>
      </p:sp>
      <p:sp>
        <p:nvSpPr>
          <p:cNvPr id="5" name="Marcador de pie de página 4">
            <a:extLst>
              <a:ext uri="{FF2B5EF4-FFF2-40B4-BE49-F238E27FC236}">
                <a16:creationId xmlns:a16="http://schemas.microsoft.com/office/drawing/2014/main" id="{64F1354F-28E3-FC2C-1E6B-B1FAD123B79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40F2E80-2772-1C34-D6BD-FE1A3634A5F1}"/>
              </a:ext>
            </a:extLst>
          </p:cNvPr>
          <p:cNvSpPr>
            <a:spLocks noGrp="1"/>
          </p:cNvSpPr>
          <p:nvPr>
            <p:ph type="sldNum" sz="quarter" idx="12"/>
          </p:nvPr>
        </p:nvSpPr>
        <p:spPr/>
        <p:txBody>
          <a:bodyPr/>
          <a:lstStyle/>
          <a:p>
            <a:fld id="{8EE86401-DBE2-DB4E-BD41-D2E987D0B4A9}" type="slidenum">
              <a:rPr lang="es-ES" smtClean="0"/>
              <a:t>‹Nº›</a:t>
            </a:fld>
            <a:endParaRPr lang="es-ES"/>
          </a:p>
        </p:txBody>
      </p:sp>
    </p:spTree>
    <p:extLst>
      <p:ext uri="{BB962C8B-B14F-4D97-AF65-F5344CB8AC3E}">
        <p14:creationId xmlns:p14="http://schemas.microsoft.com/office/powerpoint/2010/main" val="820505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EA5DE9-0060-3FA7-C397-66ED5864B348}"/>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B22BAF9-EFB7-B56D-BFB4-D96C6780740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7D56B7F-10C1-4798-3A48-47499490DCE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696F59D8-DB79-84B1-AD73-26C642111784}"/>
              </a:ext>
            </a:extLst>
          </p:cNvPr>
          <p:cNvSpPr>
            <a:spLocks noGrp="1"/>
          </p:cNvSpPr>
          <p:nvPr>
            <p:ph type="dt" sz="half" idx="10"/>
          </p:nvPr>
        </p:nvSpPr>
        <p:spPr/>
        <p:txBody>
          <a:bodyPr/>
          <a:lstStyle/>
          <a:p>
            <a:fld id="{2015B29E-5F38-144F-9A7D-72CE637381EE}" type="datetimeFigureOut">
              <a:rPr lang="es-ES" smtClean="0"/>
              <a:t>29/9/25</a:t>
            </a:fld>
            <a:endParaRPr lang="es-ES"/>
          </a:p>
        </p:txBody>
      </p:sp>
      <p:sp>
        <p:nvSpPr>
          <p:cNvPr id="6" name="Marcador de pie de página 5">
            <a:extLst>
              <a:ext uri="{FF2B5EF4-FFF2-40B4-BE49-F238E27FC236}">
                <a16:creationId xmlns:a16="http://schemas.microsoft.com/office/drawing/2014/main" id="{8EE02F4B-CBEC-0FEF-B453-BC96A4F9FFE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CFAD31A-5285-AB0D-258A-D36E980030EC}"/>
              </a:ext>
            </a:extLst>
          </p:cNvPr>
          <p:cNvSpPr>
            <a:spLocks noGrp="1"/>
          </p:cNvSpPr>
          <p:nvPr>
            <p:ph type="sldNum" sz="quarter" idx="12"/>
          </p:nvPr>
        </p:nvSpPr>
        <p:spPr/>
        <p:txBody>
          <a:bodyPr/>
          <a:lstStyle/>
          <a:p>
            <a:fld id="{8EE86401-DBE2-DB4E-BD41-D2E987D0B4A9}" type="slidenum">
              <a:rPr lang="es-ES" smtClean="0"/>
              <a:t>‹Nº›</a:t>
            </a:fld>
            <a:endParaRPr lang="es-ES"/>
          </a:p>
        </p:txBody>
      </p:sp>
    </p:spTree>
    <p:extLst>
      <p:ext uri="{BB962C8B-B14F-4D97-AF65-F5344CB8AC3E}">
        <p14:creationId xmlns:p14="http://schemas.microsoft.com/office/powerpoint/2010/main" val="2410344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6EB074-F0CB-D1AB-3AD5-5265C4F4A489}"/>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51C89F5D-F1CC-5438-CD5B-BBF818F7A6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DA0FE3D-75DC-D848-2C68-CE437166520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1D3BC993-F73B-545D-E3FD-7C7BF0F852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9BB973D6-A571-592F-78B8-EA51827B2664}"/>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607AA9E9-3040-A49C-E26B-DF96C3714EBE}"/>
              </a:ext>
            </a:extLst>
          </p:cNvPr>
          <p:cNvSpPr>
            <a:spLocks noGrp="1"/>
          </p:cNvSpPr>
          <p:nvPr>
            <p:ph type="dt" sz="half" idx="10"/>
          </p:nvPr>
        </p:nvSpPr>
        <p:spPr/>
        <p:txBody>
          <a:bodyPr/>
          <a:lstStyle/>
          <a:p>
            <a:fld id="{2015B29E-5F38-144F-9A7D-72CE637381EE}" type="datetimeFigureOut">
              <a:rPr lang="es-ES" smtClean="0"/>
              <a:t>29/9/25</a:t>
            </a:fld>
            <a:endParaRPr lang="es-ES"/>
          </a:p>
        </p:txBody>
      </p:sp>
      <p:sp>
        <p:nvSpPr>
          <p:cNvPr id="8" name="Marcador de pie de página 7">
            <a:extLst>
              <a:ext uri="{FF2B5EF4-FFF2-40B4-BE49-F238E27FC236}">
                <a16:creationId xmlns:a16="http://schemas.microsoft.com/office/drawing/2014/main" id="{34957123-2A0F-A384-A11E-201152B9F4CA}"/>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ED636A5C-B75A-6906-19D0-5CD59A847BF6}"/>
              </a:ext>
            </a:extLst>
          </p:cNvPr>
          <p:cNvSpPr>
            <a:spLocks noGrp="1"/>
          </p:cNvSpPr>
          <p:nvPr>
            <p:ph type="sldNum" sz="quarter" idx="12"/>
          </p:nvPr>
        </p:nvSpPr>
        <p:spPr/>
        <p:txBody>
          <a:bodyPr/>
          <a:lstStyle/>
          <a:p>
            <a:fld id="{8EE86401-DBE2-DB4E-BD41-D2E987D0B4A9}" type="slidenum">
              <a:rPr lang="es-ES" smtClean="0"/>
              <a:t>‹Nº›</a:t>
            </a:fld>
            <a:endParaRPr lang="es-ES"/>
          </a:p>
        </p:txBody>
      </p:sp>
    </p:spTree>
    <p:extLst>
      <p:ext uri="{BB962C8B-B14F-4D97-AF65-F5344CB8AC3E}">
        <p14:creationId xmlns:p14="http://schemas.microsoft.com/office/powerpoint/2010/main" val="2060193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FF1CC3-8AC9-ED8C-C563-32A0E6E72D2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043B0395-043B-DA1B-C9EA-E9F2922BE46B}"/>
              </a:ext>
            </a:extLst>
          </p:cNvPr>
          <p:cNvSpPr>
            <a:spLocks noGrp="1"/>
          </p:cNvSpPr>
          <p:nvPr>
            <p:ph type="dt" sz="half" idx="10"/>
          </p:nvPr>
        </p:nvSpPr>
        <p:spPr/>
        <p:txBody>
          <a:bodyPr/>
          <a:lstStyle/>
          <a:p>
            <a:fld id="{2015B29E-5F38-144F-9A7D-72CE637381EE}" type="datetimeFigureOut">
              <a:rPr lang="es-ES" smtClean="0"/>
              <a:t>29/9/25</a:t>
            </a:fld>
            <a:endParaRPr lang="es-ES"/>
          </a:p>
        </p:txBody>
      </p:sp>
      <p:sp>
        <p:nvSpPr>
          <p:cNvPr id="4" name="Marcador de pie de página 3">
            <a:extLst>
              <a:ext uri="{FF2B5EF4-FFF2-40B4-BE49-F238E27FC236}">
                <a16:creationId xmlns:a16="http://schemas.microsoft.com/office/drawing/2014/main" id="{C2B5CA1C-F9A1-E77F-286C-32EE517A16F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13018E46-4460-3300-29D4-B127F700FEBC}"/>
              </a:ext>
            </a:extLst>
          </p:cNvPr>
          <p:cNvSpPr>
            <a:spLocks noGrp="1"/>
          </p:cNvSpPr>
          <p:nvPr>
            <p:ph type="sldNum" sz="quarter" idx="12"/>
          </p:nvPr>
        </p:nvSpPr>
        <p:spPr/>
        <p:txBody>
          <a:bodyPr/>
          <a:lstStyle/>
          <a:p>
            <a:fld id="{8EE86401-DBE2-DB4E-BD41-D2E987D0B4A9}" type="slidenum">
              <a:rPr lang="es-ES" smtClean="0"/>
              <a:t>‹Nº›</a:t>
            </a:fld>
            <a:endParaRPr lang="es-ES"/>
          </a:p>
        </p:txBody>
      </p:sp>
    </p:spTree>
    <p:extLst>
      <p:ext uri="{BB962C8B-B14F-4D97-AF65-F5344CB8AC3E}">
        <p14:creationId xmlns:p14="http://schemas.microsoft.com/office/powerpoint/2010/main" val="2721732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1811373F-7E07-86A5-31E2-9B35107D98CF}"/>
              </a:ext>
            </a:extLst>
          </p:cNvPr>
          <p:cNvSpPr>
            <a:spLocks noGrp="1"/>
          </p:cNvSpPr>
          <p:nvPr>
            <p:ph type="dt" sz="half" idx="10"/>
          </p:nvPr>
        </p:nvSpPr>
        <p:spPr/>
        <p:txBody>
          <a:bodyPr/>
          <a:lstStyle/>
          <a:p>
            <a:fld id="{2015B29E-5F38-144F-9A7D-72CE637381EE}" type="datetimeFigureOut">
              <a:rPr lang="es-ES" smtClean="0"/>
              <a:t>29/9/25</a:t>
            </a:fld>
            <a:endParaRPr lang="es-ES"/>
          </a:p>
        </p:txBody>
      </p:sp>
      <p:sp>
        <p:nvSpPr>
          <p:cNvPr id="3" name="Marcador de pie de página 2">
            <a:extLst>
              <a:ext uri="{FF2B5EF4-FFF2-40B4-BE49-F238E27FC236}">
                <a16:creationId xmlns:a16="http://schemas.microsoft.com/office/drawing/2014/main" id="{524F7781-A774-CD14-D857-69A08025B88E}"/>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B4FBB17-E547-2E84-D4D6-D1B944A4B6C4}"/>
              </a:ext>
            </a:extLst>
          </p:cNvPr>
          <p:cNvSpPr>
            <a:spLocks noGrp="1"/>
          </p:cNvSpPr>
          <p:nvPr>
            <p:ph type="sldNum" sz="quarter" idx="12"/>
          </p:nvPr>
        </p:nvSpPr>
        <p:spPr/>
        <p:txBody>
          <a:bodyPr/>
          <a:lstStyle/>
          <a:p>
            <a:fld id="{8EE86401-DBE2-DB4E-BD41-D2E987D0B4A9}" type="slidenum">
              <a:rPr lang="es-ES" smtClean="0"/>
              <a:t>‹Nº›</a:t>
            </a:fld>
            <a:endParaRPr lang="es-ES"/>
          </a:p>
        </p:txBody>
      </p:sp>
    </p:spTree>
    <p:extLst>
      <p:ext uri="{BB962C8B-B14F-4D97-AF65-F5344CB8AC3E}">
        <p14:creationId xmlns:p14="http://schemas.microsoft.com/office/powerpoint/2010/main" val="36868221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450810-A493-FCB2-0355-36DCC8FAAD0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D8FBF5D-93EC-BCEC-5518-99C7E3F387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F84573A-D5B7-7E8B-0C7D-8FBC296C37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866D58B-03DE-B3F3-588C-311BDC2D8397}"/>
              </a:ext>
            </a:extLst>
          </p:cNvPr>
          <p:cNvSpPr>
            <a:spLocks noGrp="1"/>
          </p:cNvSpPr>
          <p:nvPr>
            <p:ph type="dt" sz="half" idx="10"/>
          </p:nvPr>
        </p:nvSpPr>
        <p:spPr/>
        <p:txBody>
          <a:bodyPr/>
          <a:lstStyle/>
          <a:p>
            <a:fld id="{2015B29E-5F38-144F-9A7D-72CE637381EE}" type="datetimeFigureOut">
              <a:rPr lang="es-ES" smtClean="0"/>
              <a:t>29/9/25</a:t>
            </a:fld>
            <a:endParaRPr lang="es-ES"/>
          </a:p>
        </p:txBody>
      </p:sp>
      <p:sp>
        <p:nvSpPr>
          <p:cNvPr id="6" name="Marcador de pie de página 5">
            <a:extLst>
              <a:ext uri="{FF2B5EF4-FFF2-40B4-BE49-F238E27FC236}">
                <a16:creationId xmlns:a16="http://schemas.microsoft.com/office/drawing/2014/main" id="{829C67FE-79DB-675B-E292-1C15297E9F7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776F990-B89F-3A5F-FDCC-87DEEF2D3032}"/>
              </a:ext>
            </a:extLst>
          </p:cNvPr>
          <p:cNvSpPr>
            <a:spLocks noGrp="1"/>
          </p:cNvSpPr>
          <p:nvPr>
            <p:ph type="sldNum" sz="quarter" idx="12"/>
          </p:nvPr>
        </p:nvSpPr>
        <p:spPr/>
        <p:txBody>
          <a:bodyPr/>
          <a:lstStyle/>
          <a:p>
            <a:fld id="{8EE86401-DBE2-DB4E-BD41-D2E987D0B4A9}" type="slidenum">
              <a:rPr lang="es-ES" smtClean="0"/>
              <a:t>‹Nº›</a:t>
            </a:fld>
            <a:endParaRPr lang="es-ES"/>
          </a:p>
        </p:txBody>
      </p:sp>
    </p:spTree>
    <p:extLst>
      <p:ext uri="{BB962C8B-B14F-4D97-AF65-F5344CB8AC3E}">
        <p14:creationId xmlns:p14="http://schemas.microsoft.com/office/powerpoint/2010/main" val="445537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52BAC3-7687-0BDD-85AD-71A8A2732D1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C82237A5-3E43-05CD-C162-F2466E1F397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19D66CDE-CB9D-A3C7-BEB3-FDBC8B99C6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EE4A7DE-80F2-4C44-36EB-E83629460364}"/>
              </a:ext>
            </a:extLst>
          </p:cNvPr>
          <p:cNvSpPr>
            <a:spLocks noGrp="1"/>
          </p:cNvSpPr>
          <p:nvPr>
            <p:ph type="dt" sz="half" idx="10"/>
          </p:nvPr>
        </p:nvSpPr>
        <p:spPr/>
        <p:txBody>
          <a:bodyPr/>
          <a:lstStyle/>
          <a:p>
            <a:fld id="{2015B29E-5F38-144F-9A7D-72CE637381EE}" type="datetimeFigureOut">
              <a:rPr lang="es-ES" smtClean="0"/>
              <a:t>29/9/25</a:t>
            </a:fld>
            <a:endParaRPr lang="es-ES"/>
          </a:p>
        </p:txBody>
      </p:sp>
      <p:sp>
        <p:nvSpPr>
          <p:cNvPr id="6" name="Marcador de pie de página 5">
            <a:extLst>
              <a:ext uri="{FF2B5EF4-FFF2-40B4-BE49-F238E27FC236}">
                <a16:creationId xmlns:a16="http://schemas.microsoft.com/office/drawing/2014/main" id="{7B4A03CE-2767-1BFB-863F-027E7A4FBEA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CA513DD-29EE-DD76-2380-431BE527F6FC}"/>
              </a:ext>
            </a:extLst>
          </p:cNvPr>
          <p:cNvSpPr>
            <a:spLocks noGrp="1"/>
          </p:cNvSpPr>
          <p:nvPr>
            <p:ph type="sldNum" sz="quarter" idx="12"/>
          </p:nvPr>
        </p:nvSpPr>
        <p:spPr/>
        <p:txBody>
          <a:bodyPr/>
          <a:lstStyle/>
          <a:p>
            <a:fld id="{8EE86401-DBE2-DB4E-BD41-D2E987D0B4A9}" type="slidenum">
              <a:rPr lang="es-ES" smtClean="0"/>
              <a:t>‹Nº›</a:t>
            </a:fld>
            <a:endParaRPr lang="es-ES"/>
          </a:p>
        </p:txBody>
      </p:sp>
    </p:spTree>
    <p:extLst>
      <p:ext uri="{BB962C8B-B14F-4D97-AF65-F5344CB8AC3E}">
        <p14:creationId xmlns:p14="http://schemas.microsoft.com/office/powerpoint/2010/main" val="3598347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A3D4E8CC-A59A-0EA6-30CC-DDDB736F53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1B9072C-0CAA-5DEC-F2A9-39C9EB8844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FFA392D5-F450-B9CC-6CF3-05C6E484E0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015B29E-5F38-144F-9A7D-72CE637381EE}" type="datetimeFigureOut">
              <a:rPr lang="es-ES" smtClean="0"/>
              <a:t>29/9/25</a:t>
            </a:fld>
            <a:endParaRPr lang="es-ES"/>
          </a:p>
        </p:txBody>
      </p:sp>
      <p:sp>
        <p:nvSpPr>
          <p:cNvPr id="5" name="Marcador de pie de página 4">
            <a:extLst>
              <a:ext uri="{FF2B5EF4-FFF2-40B4-BE49-F238E27FC236}">
                <a16:creationId xmlns:a16="http://schemas.microsoft.com/office/drawing/2014/main" id="{475680E4-7B14-1CF5-ECCC-068104222D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87C8E36C-6A50-F651-E9E2-8FD84DD57C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EE86401-DBE2-DB4E-BD41-D2E987D0B4A9}" type="slidenum">
              <a:rPr lang="es-ES" smtClean="0"/>
              <a:t>‹Nº›</a:t>
            </a:fld>
            <a:endParaRPr lang="es-ES"/>
          </a:p>
        </p:txBody>
      </p:sp>
    </p:spTree>
    <p:extLst>
      <p:ext uri="{BB962C8B-B14F-4D97-AF65-F5344CB8AC3E}">
        <p14:creationId xmlns:p14="http://schemas.microsoft.com/office/powerpoint/2010/main" val="3366440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image" Target="../media/image26.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activaapp.isotader.com:4443/login" TargetMode="Externa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2E9AE7-F358-8060-ABFA-D74B0E0EF644}"/>
            </a:ext>
          </a:extLst>
        </p:cNvPr>
        <p:cNvGrpSpPr/>
        <p:nvPr/>
      </p:nvGrpSpPr>
      <p:grpSpPr>
        <a:xfrm>
          <a:off x="0" y="0"/>
          <a:ext cx="0" cy="0"/>
          <a:chOff x="0" y="0"/>
          <a:chExt cx="0" cy="0"/>
        </a:xfrm>
      </p:grpSpPr>
      <p:sp useBgFill="1">
        <p:nvSpPr>
          <p:cNvPr id="12321" name="Rectangle 1232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23" name="Rectangle 1232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25" name="Rectangle 1232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27" name="Rectangle 1232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descr="Logotipo, nombre de la empresa&#10;&#10;El contenido generado por IA puede ser incorrecto.">
            <a:extLst>
              <a:ext uri="{FF2B5EF4-FFF2-40B4-BE49-F238E27FC236}">
                <a16:creationId xmlns:a16="http://schemas.microsoft.com/office/drawing/2014/main" id="{B4A0E588-AF62-EB1B-F5C0-49D9E62838B3}"/>
              </a:ext>
            </a:extLst>
          </p:cNvPr>
          <p:cNvPicPr>
            <a:picLocks noChangeAspect="1"/>
          </p:cNvPicPr>
          <p:nvPr/>
        </p:nvPicPr>
        <p:blipFill>
          <a:blip r:embed="rId2"/>
          <a:srcRect t="23090" b="21868"/>
          <a:stretch/>
        </p:blipFill>
        <p:spPr>
          <a:xfrm>
            <a:off x="457200" y="457200"/>
            <a:ext cx="11277600" cy="5943600"/>
          </a:xfrm>
          <a:prstGeom prst="rect">
            <a:avLst/>
          </a:prstGeom>
        </p:spPr>
      </p:pic>
    </p:spTree>
    <p:extLst>
      <p:ext uri="{BB962C8B-B14F-4D97-AF65-F5344CB8AC3E}">
        <p14:creationId xmlns:p14="http://schemas.microsoft.com/office/powerpoint/2010/main" val="25443799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E45FCE-89B0-2170-1B8D-E7CC296F36E7}"/>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5C29B7F6-7EB1-71D8-7513-A3ED578888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58EFFE23-FB8B-97A1-FD2B-947230D63FB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4B3DB46F-3742-9170-00BF-0EFD08FA6F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1239AE2B-5642-0984-1386-2BCD1F1A4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DDB47017-F98D-66FE-D211-C5CCD17E0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ECBD91E-662E-EE9A-AF14-20F38935C39B}"/>
              </a:ext>
            </a:extLst>
          </p:cNvPr>
          <p:cNvSpPr>
            <a:spLocks noGrp="1"/>
          </p:cNvSpPr>
          <p:nvPr>
            <p:ph type="title"/>
          </p:nvPr>
        </p:nvSpPr>
        <p:spPr>
          <a:xfrm>
            <a:off x="1095107" y="779378"/>
            <a:ext cx="5040285" cy="677195"/>
          </a:xfrm>
        </p:spPr>
        <p:txBody>
          <a:bodyPr anchor="b">
            <a:normAutofit/>
          </a:bodyPr>
          <a:lstStyle/>
          <a:p>
            <a:r>
              <a:rPr lang="es-ES_tradnl" sz="3700" dirty="0"/>
              <a:t>Editar alumnado</a:t>
            </a:r>
            <a:endParaRPr lang="es-ES_tradnl" sz="3700" noProof="0" dirty="0"/>
          </a:p>
        </p:txBody>
      </p:sp>
      <p:sp>
        <p:nvSpPr>
          <p:cNvPr id="5164" name="Rectangle 5163">
            <a:extLst>
              <a:ext uri="{FF2B5EF4-FFF2-40B4-BE49-F238E27FC236}">
                <a16:creationId xmlns:a16="http://schemas.microsoft.com/office/drawing/2014/main" id="{03199BB9-96EE-D2C4-95FE-9C2785F574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9C1E676F-2113-7056-8C8E-E04EA4D684AE}"/>
              </a:ext>
            </a:extLst>
          </p:cNvPr>
          <p:cNvSpPr>
            <a:spLocks noGrp="1"/>
          </p:cNvSpPr>
          <p:nvPr>
            <p:ph idx="1"/>
          </p:nvPr>
        </p:nvSpPr>
        <p:spPr>
          <a:xfrm>
            <a:off x="5014368" y="517897"/>
            <a:ext cx="6121918" cy="1028020"/>
          </a:xfrm>
        </p:spPr>
        <p:txBody>
          <a:bodyPr anchor="ctr">
            <a:normAutofit/>
          </a:bodyPr>
          <a:lstStyle/>
          <a:p>
            <a:pPr marL="0" indent="0" algn="just">
              <a:buNone/>
            </a:pPr>
            <a:r>
              <a:rPr lang="es-ES" sz="1600" kern="100" dirty="0">
                <a:effectLst/>
                <a:latin typeface="Aptos" panose="020B0004020202020204" pitchFamily="34" charset="0"/>
                <a:ea typeface="Aptos" panose="020B0004020202020204" pitchFamily="34" charset="0"/>
                <a:cs typeface="Times New Roman" panose="02020603050405020304" pitchFamily="18" charset="0"/>
              </a:rPr>
              <a:t>En caso de que algún discente introduzca mal sus datos en el momento del registro, tenemos la posibilidad de modificarlos. Para ello, clicamos en el signo “+” junto a su nombre. Al final del desplegable, en “acciones” clicamos en “editar”.</a:t>
            </a:r>
            <a:endParaRPr lang="es-ES" sz="1600" kern="100" dirty="0">
              <a:latin typeface="Aptos" panose="020B0004020202020204" pitchFamily="34" charset="0"/>
              <a:ea typeface="Aptos" panose="020B0004020202020204" pitchFamily="34" charset="0"/>
              <a:cs typeface="Times New Roman" panose="02020603050405020304" pitchFamily="18" charset="0"/>
            </a:endParaRPr>
          </a:p>
        </p:txBody>
      </p:sp>
      <p:cxnSp>
        <p:nvCxnSpPr>
          <p:cNvPr id="19" name="Conector recto 18">
            <a:extLst>
              <a:ext uri="{FF2B5EF4-FFF2-40B4-BE49-F238E27FC236}">
                <a16:creationId xmlns:a16="http://schemas.microsoft.com/office/drawing/2014/main" id="{093B6350-D169-3C23-5064-03E10063E3F1}"/>
              </a:ext>
            </a:extLst>
          </p:cNvPr>
          <p:cNvCxnSpPr/>
          <p:nvPr/>
        </p:nvCxnSpPr>
        <p:spPr>
          <a:xfrm>
            <a:off x="1055714" y="1456573"/>
            <a:ext cx="3379126" cy="0"/>
          </a:xfrm>
          <a:prstGeom prst="line">
            <a:avLst/>
          </a:prstGeom>
          <a:ln w="38100">
            <a:solidFill>
              <a:srgbClr val="0070C0"/>
            </a:solidFill>
          </a:ln>
        </p:spPr>
        <p:style>
          <a:lnRef idx="2">
            <a:schemeClr val="accent1"/>
          </a:lnRef>
          <a:fillRef idx="0">
            <a:schemeClr val="accent1"/>
          </a:fillRef>
          <a:effectRef idx="1">
            <a:schemeClr val="accent1"/>
          </a:effectRef>
          <a:fontRef idx="minor">
            <a:schemeClr val="tx1"/>
          </a:fontRef>
        </p:style>
      </p:cxnSp>
      <p:pic>
        <p:nvPicPr>
          <p:cNvPr id="7" name="Imagen 6" descr="Interfaz de usuario gráfica, Aplicación&#10;&#10;El contenido generado por IA puede ser incorrecto.">
            <a:extLst>
              <a:ext uri="{FF2B5EF4-FFF2-40B4-BE49-F238E27FC236}">
                <a16:creationId xmlns:a16="http://schemas.microsoft.com/office/drawing/2014/main" id="{C754A4F0-D7F2-CCF4-C2A6-C27DC8ECBDD8}"/>
              </a:ext>
            </a:extLst>
          </p:cNvPr>
          <p:cNvPicPr>
            <a:picLocks noChangeAspect="1"/>
          </p:cNvPicPr>
          <p:nvPr/>
        </p:nvPicPr>
        <p:blipFill>
          <a:blip r:embed="rId2"/>
          <a:srcRect r="41123"/>
          <a:stretch>
            <a:fillRect/>
          </a:stretch>
        </p:blipFill>
        <p:spPr>
          <a:xfrm>
            <a:off x="743812" y="1733515"/>
            <a:ext cx="5689403" cy="4441980"/>
          </a:xfrm>
          <a:prstGeom prst="rect">
            <a:avLst/>
          </a:prstGeom>
        </p:spPr>
      </p:pic>
      <p:sp>
        <p:nvSpPr>
          <p:cNvPr id="6" name="Elipse 5">
            <a:extLst>
              <a:ext uri="{FF2B5EF4-FFF2-40B4-BE49-F238E27FC236}">
                <a16:creationId xmlns:a16="http://schemas.microsoft.com/office/drawing/2014/main" id="{5F04A020-3974-0F7B-8BEC-E039D8010534}"/>
              </a:ext>
            </a:extLst>
          </p:cNvPr>
          <p:cNvSpPr/>
          <p:nvPr/>
        </p:nvSpPr>
        <p:spPr>
          <a:xfrm>
            <a:off x="711893" y="2395249"/>
            <a:ext cx="1000845" cy="47100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8" name="Conector recto de flecha 7">
            <a:extLst>
              <a:ext uri="{FF2B5EF4-FFF2-40B4-BE49-F238E27FC236}">
                <a16:creationId xmlns:a16="http://schemas.microsoft.com/office/drawing/2014/main" id="{18DFC352-E4CE-A344-7CBE-518AAC114EC4}"/>
              </a:ext>
            </a:extLst>
          </p:cNvPr>
          <p:cNvCxnSpPr>
            <a:cxnSpLocks/>
          </p:cNvCxnSpPr>
          <p:nvPr/>
        </p:nvCxnSpPr>
        <p:spPr>
          <a:xfrm flipH="1" flipV="1">
            <a:off x="3182663" y="6017161"/>
            <a:ext cx="597767" cy="6146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1" name="Rectángulo 20">
            <a:extLst>
              <a:ext uri="{FF2B5EF4-FFF2-40B4-BE49-F238E27FC236}">
                <a16:creationId xmlns:a16="http://schemas.microsoft.com/office/drawing/2014/main" id="{68F9BFFB-B564-A991-F8E3-E9DCC4982698}"/>
              </a:ext>
            </a:extLst>
          </p:cNvPr>
          <p:cNvSpPr/>
          <p:nvPr/>
        </p:nvSpPr>
        <p:spPr>
          <a:xfrm>
            <a:off x="9429750" y="1637390"/>
            <a:ext cx="1242811" cy="3057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Elipse 3">
            <a:extLst>
              <a:ext uri="{FF2B5EF4-FFF2-40B4-BE49-F238E27FC236}">
                <a16:creationId xmlns:a16="http://schemas.microsoft.com/office/drawing/2014/main" id="{D3BEEF64-86EF-E191-7710-02D35DC64CDC}"/>
              </a:ext>
            </a:extLst>
          </p:cNvPr>
          <p:cNvSpPr/>
          <p:nvPr/>
        </p:nvSpPr>
        <p:spPr>
          <a:xfrm>
            <a:off x="2651760" y="4274819"/>
            <a:ext cx="320040" cy="31419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Elipse 8">
            <a:extLst>
              <a:ext uri="{FF2B5EF4-FFF2-40B4-BE49-F238E27FC236}">
                <a16:creationId xmlns:a16="http://schemas.microsoft.com/office/drawing/2014/main" id="{8018CE6D-3A22-4A86-469B-5D091A1D509E}"/>
              </a:ext>
            </a:extLst>
          </p:cNvPr>
          <p:cNvSpPr/>
          <p:nvPr/>
        </p:nvSpPr>
        <p:spPr>
          <a:xfrm>
            <a:off x="2745277" y="5860064"/>
            <a:ext cx="320040" cy="31419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2" name="Imagen 11" descr="Interfaz de usuario gráfica, Texto, Aplicación&#10;&#10;El contenido generado por IA puede ser incorrecto.">
            <a:extLst>
              <a:ext uri="{FF2B5EF4-FFF2-40B4-BE49-F238E27FC236}">
                <a16:creationId xmlns:a16="http://schemas.microsoft.com/office/drawing/2014/main" id="{55D7F6DE-317B-2376-F63E-DBDD1BD94A9B}"/>
              </a:ext>
            </a:extLst>
          </p:cNvPr>
          <p:cNvPicPr>
            <a:picLocks noChangeAspect="1"/>
          </p:cNvPicPr>
          <p:nvPr/>
        </p:nvPicPr>
        <p:blipFill>
          <a:blip r:embed="rId3"/>
          <a:srcRect r="41243"/>
          <a:stretch>
            <a:fillRect/>
          </a:stretch>
        </p:blipFill>
        <p:spPr>
          <a:xfrm>
            <a:off x="6640181" y="1693375"/>
            <a:ext cx="5043021" cy="4436985"/>
          </a:xfrm>
          <a:prstGeom prst="rect">
            <a:avLst/>
          </a:prstGeom>
        </p:spPr>
      </p:pic>
      <p:sp>
        <p:nvSpPr>
          <p:cNvPr id="14" name="CuadroTexto 13">
            <a:extLst>
              <a:ext uri="{FF2B5EF4-FFF2-40B4-BE49-F238E27FC236}">
                <a16:creationId xmlns:a16="http://schemas.microsoft.com/office/drawing/2014/main" id="{59C6A7FF-9383-8ED3-2DD5-A18744B38AC5}"/>
              </a:ext>
            </a:extLst>
          </p:cNvPr>
          <p:cNvSpPr txBox="1"/>
          <p:nvPr/>
        </p:nvSpPr>
        <p:spPr>
          <a:xfrm>
            <a:off x="3833347" y="5906347"/>
            <a:ext cx="308098" cy="369332"/>
          </a:xfrm>
          <a:prstGeom prst="rect">
            <a:avLst/>
          </a:prstGeom>
          <a:noFill/>
        </p:spPr>
        <p:txBody>
          <a:bodyPr wrap="none" rtlCol="0">
            <a:spAutoFit/>
          </a:bodyPr>
          <a:lstStyle/>
          <a:p>
            <a:r>
              <a:rPr lang="es-ES" dirty="0">
                <a:solidFill>
                  <a:srgbClr val="FF0000"/>
                </a:solidFill>
              </a:rPr>
              <a:t>1</a:t>
            </a:r>
          </a:p>
        </p:txBody>
      </p:sp>
      <p:cxnSp>
        <p:nvCxnSpPr>
          <p:cNvPr id="15" name="Conector recto de flecha 14">
            <a:extLst>
              <a:ext uri="{FF2B5EF4-FFF2-40B4-BE49-F238E27FC236}">
                <a16:creationId xmlns:a16="http://schemas.microsoft.com/office/drawing/2014/main" id="{DCFC1020-1E16-390C-1D50-980491EDA7D5}"/>
              </a:ext>
            </a:extLst>
          </p:cNvPr>
          <p:cNvCxnSpPr>
            <a:cxnSpLocks/>
          </p:cNvCxnSpPr>
          <p:nvPr/>
        </p:nvCxnSpPr>
        <p:spPr>
          <a:xfrm flipH="1" flipV="1">
            <a:off x="9547096" y="6025872"/>
            <a:ext cx="597767" cy="6146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6" name="Elipse 15">
            <a:extLst>
              <a:ext uri="{FF2B5EF4-FFF2-40B4-BE49-F238E27FC236}">
                <a16:creationId xmlns:a16="http://schemas.microsoft.com/office/drawing/2014/main" id="{A925340E-64CC-AC8A-AB29-D2CC78CA873C}"/>
              </a:ext>
            </a:extLst>
          </p:cNvPr>
          <p:cNvSpPr/>
          <p:nvPr/>
        </p:nvSpPr>
        <p:spPr>
          <a:xfrm>
            <a:off x="8706255" y="5868775"/>
            <a:ext cx="723495" cy="20984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CuadroTexto 16">
            <a:extLst>
              <a:ext uri="{FF2B5EF4-FFF2-40B4-BE49-F238E27FC236}">
                <a16:creationId xmlns:a16="http://schemas.microsoft.com/office/drawing/2014/main" id="{9EAA427C-4929-42A9-77F9-3280764E9FD7}"/>
              </a:ext>
            </a:extLst>
          </p:cNvPr>
          <p:cNvSpPr txBox="1"/>
          <p:nvPr/>
        </p:nvSpPr>
        <p:spPr>
          <a:xfrm>
            <a:off x="10197780" y="5915058"/>
            <a:ext cx="308098" cy="369332"/>
          </a:xfrm>
          <a:prstGeom prst="rect">
            <a:avLst/>
          </a:prstGeom>
          <a:noFill/>
        </p:spPr>
        <p:txBody>
          <a:bodyPr wrap="none" rtlCol="0">
            <a:spAutoFit/>
          </a:bodyPr>
          <a:lstStyle/>
          <a:p>
            <a:r>
              <a:rPr lang="es-ES" dirty="0">
                <a:solidFill>
                  <a:srgbClr val="FF0000"/>
                </a:solidFill>
              </a:rPr>
              <a:t>2</a:t>
            </a:r>
          </a:p>
        </p:txBody>
      </p:sp>
    </p:spTree>
    <p:extLst>
      <p:ext uri="{BB962C8B-B14F-4D97-AF65-F5344CB8AC3E}">
        <p14:creationId xmlns:p14="http://schemas.microsoft.com/office/powerpoint/2010/main" val="3412726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0BA08D-121C-FDFA-81A2-1D956E497520}"/>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5CE73AFD-2B8E-02E5-D2DB-3C46B41666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4C89CE11-ECAA-0A67-8F25-FE1F64EA9E1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5CB60CCF-4A4A-32B6-12F7-8C4249BDA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6C0147A9-16F5-E144-030C-770BFE4EAD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43998BA2-9BDF-068A-5986-448BC5CE03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694F3CB-200C-C5C7-CC22-71D347CEB22C}"/>
              </a:ext>
            </a:extLst>
          </p:cNvPr>
          <p:cNvSpPr>
            <a:spLocks noGrp="1"/>
          </p:cNvSpPr>
          <p:nvPr>
            <p:ph type="title"/>
          </p:nvPr>
        </p:nvSpPr>
        <p:spPr>
          <a:xfrm>
            <a:off x="1095107" y="779378"/>
            <a:ext cx="5040285" cy="677195"/>
          </a:xfrm>
        </p:spPr>
        <p:txBody>
          <a:bodyPr anchor="b">
            <a:normAutofit/>
          </a:bodyPr>
          <a:lstStyle/>
          <a:p>
            <a:r>
              <a:rPr lang="es-ES_tradnl" sz="3700" dirty="0"/>
              <a:t>Editar alumnado</a:t>
            </a:r>
            <a:endParaRPr lang="es-ES_tradnl" sz="3700" noProof="0" dirty="0"/>
          </a:p>
        </p:txBody>
      </p:sp>
      <p:sp>
        <p:nvSpPr>
          <p:cNvPr id="5164" name="Rectangle 5163">
            <a:extLst>
              <a:ext uri="{FF2B5EF4-FFF2-40B4-BE49-F238E27FC236}">
                <a16:creationId xmlns:a16="http://schemas.microsoft.com/office/drawing/2014/main" id="{6E94B921-DEFB-E772-3BA7-D3192A11BE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Conector recto 18">
            <a:extLst>
              <a:ext uri="{FF2B5EF4-FFF2-40B4-BE49-F238E27FC236}">
                <a16:creationId xmlns:a16="http://schemas.microsoft.com/office/drawing/2014/main" id="{382D205F-7C8D-B0AB-ABB6-F0FF83B037D6}"/>
              </a:ext>
            </a:extLst>
          </p:cNvPr>
          <p:cNvCxnSpPr/>
          <p:nvPr/>
        </p:nvCxnSpPr>
        <p:spPr>
          <a:xfrm>
            <a:off x="1055714" y="1456573"/>
            <a:ext cx="3379126" cy="0"/>
          </a:xfrm>
          <a:prstGeom prst="line">
            <a:avLst/>
          </a:prstGeom>
          <a:ln w="38100">
            <a:solidFill>
              <a:srgbClr val="0070C0"/>
            </a:solidFill>
          </a:ln>
        </p:spPr>
        <p:style>
          <a:lnRef idx="2">
            <a:schemeClr val="accent1"/>
          </a:lnRef>
          <a:fillRef idx="0">
            <a:schemeClr val="accent1"/>
          </a:fillRef>
          <a:effectRef idx="1">
            <a:schemeClr val="accent1"/>
          </a:effectRef>
          <a:fontRef idx="minor">
            <a:schemeClr val="tx1"/>
          </a:fontRef>
        </p:style>
      </p:cxnSp>
      <p:pic>
        <p:nvPicPr>
          <p:cNvPr id="10" name="Imagen 9" descr="Interfaz de usuario gráfica, Aplicación&#10;&#10;El contenido generado por IA puede ser incorrecto.">
            <a:extLst>
              <a:ext uri="{FF2B5EF4-FFF2-40B4-BE49-F238E27FC236}">
                <a16:creationId xmlns:a16="http://schemas.microsoft.com/office/drawing/2014/main" id="{6BC74A58-9929-5DB1-C423-6BD06FE07448}"/>
              </a:ext>
            </a:extLst>
          </p:cNvPr>
          <p:cNvPicPr>
            <a:picLocks noChangeAspect="1"/>
          </p:cNvPicPr>
          <p:nvPr/>
        </p:nvPicPr>
        <p:blipFill>
          <a:blip r:embed="rId2"/>
          <a:stretch>
            <a:fillRect/>
          </a:stretch>
        </p:blipFill>
        <p:spPr>
          <a:xfrm>
            <a:off x="1055714" y="1671401"/>
            <a:ext cx="10243135" cy="4965943"/>
          </a:xfrm>
          <a:prstGeom prst="rect">
            <a:avLst/>
          </a:prstGeom>
        </p:spPr>
      </p:pic>
      <p:sp>
        <p:nvSpPr>
          <p:cNvPr id="11" name="Rectángulo 10">
            <a:extLst>
              <a:ext uri="{FF2B5EF4-FFF2-40B4-BE49-F238E27FC236}">
                <a16:creationId xmlns:a16="http://schemas.microsoft.com/office/drawing/2014/main" id="{C8AF589F-294C-FA53-F274-8842FA70F960}"/>
              </a:ext>
            </a:extLst>
          </p:cNvPr>
          <p:cNvSpPr/>
          <p:nvPr/>
        </p:nvSpPr>
        <p:spPr>
          <a:xfrm>
            <a:off x="4870671" y="2614025"/>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DC760E13-98CA-4891-D2E7-83C0C5F4E5E7}"/>
              </a:ext>
            </a:extLst>
          </p:cNvPr>
          <p:cNvSpPr/>
          <p:nvPr/>
        </p:nvSpPr>
        <p:spPr>
          <a:xfrm>
            <a:off x="4870671" y="3143875"/>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E0D0D4B3-0EF0-B970-0469-B081B4B00819}"/>
              </a:ext>
            </a:extLst>
          </p:cNvPr>
          <p:cNvSpPr/>
          <p:nvPr/>
        </p:nvSpPr>
        <p:spPr>
          <a:xfrm>
            <a:off x="4870670" y="3672737"/>
            <a:ext cx="1682530"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Marcador de contenido 2">
            <a:extLst>
              <a:ext uri="{FF2B5EF4-FFF2-40B4-BE49-F238E27FC236}">
                <a16:creationId xmlns:a16="http://schemas.microsoft.com/office/drawing/2014/main" id="{AEFB16C4-1A10-18D3-A1BE-8A8B41BA5F76}"/>
              </a:ext>
            </a:extLst>
          </p:cNvPr>
          <p:cNvSpPr txBox="1">
            <a:spLocks/>
          </p:cNvSpPr>
          <p:nvPr/>
        </p:nvSpPr>
        <p:spPr>
          <a:xfrm>
            <a:off x="5014368" y="517897"/>
            <a:ext cx="6121918" cy="102802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S" sz="1600" kern="100">
                <a:latin typeface="Aptos" panose="020B0004020202020204" pitchFamily="34" charset="0"/>
                <a:ea typeface="Aptos" panose="020B0004020202020204" pitchFamily="34" charset="0"/>
                <a:cs typeface="Times New Roman" panose="02020603050405020304" pitchFamily="18" charset="0"/>
              </a:rPr>
              <a:t>En caso de que algún discente introduzca mal sus datos en el momento del registro, tenemos la posibilidad de modificarlos. Para ello, clicamos en el signo “+” junto a su nombre. Al final del desplegable, en “acciones” clicamos en “editar”.</a:t>
            </a:r>
            <a:endParaRPr lang="es-ES" sz="1600" kern="100" dirty="0">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531364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3D5481F-A712-592A-0208-FCFEAF3D8B7D}"/>
            </a:ext>
          </a:extLst>
        </p:cNvPr>
        <p:cNvGrpSpPr/>
        <p:nvPr/>
      </p:nvGrpSpPr>
      <p:grpSpPr>
        <a:xfrm>
          <a:off x="0" y="0"/>
          <a:ext cx="0" cy="0"/>
          <a:chOff x="0" y="0"/>
          <a:chExt cx="0" cy="0"/>
        </a:xfrm>
      </p:grpSpPr>
      <p:sp useBgFill="1">
        <p:nvSpPr>
          <p:cNvPr id="12346" name="Rectangle 12345">
            <a:extLst>
              <a:ext uri="{FF2B5EF4-FFF2-40B4-BE49-F238E27FC236}">
                <a16:creationId xmlns:a16="http://schemas.microsoft.com/office/drawing/2014/main" id="{3819CD59-743E-D2C1-9E9A-96CDA2D78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48" name="Freeform: Shape 12347">
            <a:extLst>
              <a:ext uri="{FF2B5EF4-FFF2-40B4-BE49-F238E27FC236}">
                <a16:creationId xmlns:a16="http://schemas.microsoft.com/office/drawing/2014/main" id="{3BD8BC7A-D4FF-1E50-B5D0-EE8317334C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350" name="Right Triangle 12349">
            <a:extLst>
              <a:ext uri="{FF2B5EF4-FFF2-40B4-BE49-F238E27FC236}">
                <a16:creationId xmlns:a16="http://schemas.microsoft.com/office/drawing/2014/main" id="{B3818572-D1E5-64A6-FADF-397746655F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Funcionalidad | gestion de la calidad del software - norma iso-9126">
            <a:extLst>
              <a:ext uri="{FF2B5EF4-FFF2-40B4-BE49-F238E27FC236}">
                <a16:creationId xmlns:a16="http://schemas.microsoft.com/office/drawing/2014/main" id="{745B8701-E6B9-5E2E-211C-5AC53FE3158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35243" y="846200"/>
            <a:ext cx="5200347" cy="4979334"/>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88EB1057-B87D-3C98-228C-49A7252B1601}"/>
              </a:ext>
            </a:extLst>
          </p:cNvPr>
          <p:cNvSpPr txBox="1"/>
          <p:nvPr/>
        </p:nvSpPr>
        <p:spPr>
          <a:xfrm>
            <a:off x="7254502" y="1374507"/>
            <a:ext cx="3634906" cy="1754326"/>
          </a:xfrm>
          <a:prstGeom prst="rect">
            <a:avLst/>
          </a:prstGeom>
          <a:noFill/>
        </p:spPr>
        <p:txBody>
          <a:bodyPr wrap="none" rtlCol="0">
            <a:spAutoFit/>
          </a:bodyPr>
          <a:lstStyle/>
          <a:p>
            <a:r>
              <a:rPr lang="es-ES" sz="3600" dirty="0"/>
              <a:t>MANUAL DE USO</a:t>
            </a:r>
          </a:p>
          <a:p>
            <a:pPr algn="ctr"/>
            <a:endParaRPr lang="es-ES" sz="2400" dirty="0"/>
          </a:p>
          <a:p>
            <a:pPr algn="ctr"/>
            <a:r>
              <a:rPr lang="es-ES" sz="2400" i="1" dirty="0"/>
              <a:t>Seguimiento actividad </a:t>
            </a:r>
          </a:p>
          <a:p>
            <a:pPr algn="ctr"/>
            <a:r>
              <a:rPr lang="es-ES" sz="2400" i="1" dirty="0"/>
              <a:t>realizada por alumnado</a:t>
            </a:r>
          </a:p>
        </p:txBody>
      </p:sp>
    </p:spTree>
    <p:extLst>
      <p:ext uri="{BB962C8B-B14F-4D97-AF65-F5344CB8AC3E}">
        <p14:creationId xmlns:p14="http://schemas.microsoft.com/office/powerpoint/2010/main" val="7187426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1088203-A856-F5FE-FDA1-F8FA19B60FC2}"/>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F9A7347F-4154-9321-C44C-CCEE4D90A3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8B70FAF7-CF81-CCD6-D9BD-B394A807B64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E72E5108-0BF6-68EE-75CB-13A690F8E5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CEA6EE02-3A67-5BB4-FA50-873A8478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0A49E1DE-B40C-A1DD-D2F2-F3E39A90BE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242EEC6-28EB-C10D-92A6-BFC689F52572}"/>
              </a:ext>
            </a:extLst>
          </p:cNvPr>
          <p:cNvSpPr>
            <a:spLocks noGrp="1"/>
          </p:cNvSpPr>
          <p:nvPr>
            <p:ph type="title"/>
          </p:nvPr>
        </p:nvSpPr>
        <p:spPr>
          <a:xfrm>
            <a:off x="1095107" y="779378"/>
            <a:ext cx="5040285" cy="677195"/>
          </a:xfrm>
        </p:spPr>
        <p:txBody>
          <a:bodyPr anchor="b">
            <a:normAutofit/>
          </a:bodyPr>
          <a:lstStyle/>
          <a:p>
            <a:r>
              <a:rPr lang="es-ES_tradnl" sz="2800" dirty="0"/>
              <a:t>Seguimiento actividad</a:t>
            </a:r>
            <a:endParaRPr lang="es-ES_tradnl" sz="2800" noProof="0" dirty="0"/>
          </a:p>
        </p:txBody>
      </p:sp>
      <p:sp>
        <p:nvSpPr>
          <p:cNvPr id="5164" name="Rectangle 5163">
            <a:extLst>
              <a:ext uri="{FF2B5EF4-FFF2-40B4-BE49-F238E27FC236}">
                <a16:creationId xmlns:a16="http://schemas.microsoft.com/office/drawing/2014/main" id="{599F6E45-3024-C95C-5866-DA3CB5891D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71FB5E7D-C51A-D5E8-D387-C827552B5B97}"/>
              </a:ext>
            </a:extLst>
          </p:cNvPr>
          <p:cNvSpPr>
            <a:spLocks noGrp="1"/>
          </p:cNvSpPr>
          <p:nvPr>
            <p:ph idx="1"/>
          </p:nvPr>
        </p:nvSpPr>
        <p:spPr>
          <a:xfrm>
            <a:off x="5014368" y="517897"/>
            <a:ext cx="6598103" cy="1215618"/>
          </a:xfrm>
        </p:spPr>
        <p:txBody>
          <a:bodyPr anchor="ctr">
            <a:normAutofit/>
          </a:bodyPr>
          <a:lstStyle/>
          <a:p>
            <a:pPr marL="0" indent="0" algn="just">
              <a:buNone/>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Una vez incluidos los discentes a nuestras clases, podemos ver un resumen de sus pasos dados con la app, así como de su nivel, puntos conseguidos, centro y clase. </a:t>
            </a:r>
            <a:endParaRPr lang="es-ES" sz="2000" kern="100" dirty="0">
              <a:latin typeface="Aptos" panose="020B0004020202020204" pitchFamily="34" charset="0"/>
              <a:ea typeface="Aptos" panose="020B0004020202020204" pitchFamily="34" charset="0"/>
              <a:cs typeface="Times New Roman" panose="02020603050405020304" pitchFamily="18" charset="0"/>
            </a:endParaRPr>
          </a:p>
        </p:txBody>
      </p:sp>
      <p:cxnSp>
        <p:nvCxnSpPr>
          <p:cNvPr id="19" name="Conector recto 18">
            <a:extLst>
              <a:ext uri="{FF2B5EF4-FFF2-40B4-BE49-F238E27FC236}">
                <a16:creationId xmlns:a16="http://schemas.microsoft.com/office/drawing/2014/main" id="{352F1D01-BA28-9599-A34D-DE44486E569E}"/>
              </a:ext>
            </a:extLst>
          </p:cNvPr>
          <p:cNvCxnSpPr/>
          <p:nvPr/>
        </p:nvCxnSpPr>
        <p:spPr>
          <a:xfrm>
            <a:off x="1055714" y="1456573"/>
            <a:ext cx="3379126" cy="0"/>
          </a:xfrm>
          <a:prstGeom prst="line">
            <a:avLst/>
          </a:prstGeom>
          <a:ln w="38100">
            <a:solidFill>
              <a:srgbClr val="0070C0"/>
            </a:solidFill>
          </a:ln>
        </p:spPr>
        <p:style>
          <a:lnRef idx="2">
            <a:schemeClr val="accent1"/>
          </a:lnRef>
          <a:fillRef idx="0">
            <a:schemeClr val="accent1"/>
          </a:fillRef>
          <a:effectRef idx="1">
            <a:schemeClr val="accent1"/>
          </a:effectRef>
          <a:fontRef idx="minor">
            <a:schemeClr val="tx1"/>
          </a:fontRef>
        </p:style>
      </p:cxnSp>
      <p:sp>
        <p:nvSpPr>
          <p:cNvPr id="21" name="Rectángulo 20">
            <a:extLst>
              <a:ext uri="{FF2B5EF4-FFF2-40B4-BE49-F238E27FC236}">
                <a16:creationId xmlns:a16="http://schemas.microsoft.com/office/drawing/2014/main" id="{D4EC232A-704D-05A6-A4FE-72DF749380D3}"/>
              </a:ext>
            </a:extLst>
          </p:cNvPr>
          <p:cNvSpPr/>
          <p:nvPr/>
        </p:nvSpPr>
        <p:spPr>
          <a:xfrm>
            <a:off x="9429750" y="1637390"/>
            <a:ext cx="1242811" cy="3057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7" name="Imagen 6" descr="Interfaz de usuario gráfica, Aplicación&#10;&#10;El contenido generado por IA puede ser incorrecto.">
            <a:extLst>
              <a:ext uri="{FF2B5EF4-FFF2-40B4-BE49-F238E27FC236}">
                <a16:creationId xmlns:a16="http://schemas.microsoft.com/office/drawing/2014/main" id="{844D56B6-AFD8-E7B9-D2B7-BFBFB4D3BE89}"/>
              </a:ext>
            </a:extLst>
          </p:cNvPr>
          <p:cNvPicPr>
            <a:picLocks noChangeAspect="1"/>
          </p:cNvPicPr>
          <p:nvPr/>
        </p:nvPicPr>
        <p:blipFill>
          <a:blip r:embed="rId2"/>
          <a:stretch>
            <a:fillRect/>
          </a:stretch>
        </p:blipFill>
        <p:spPr>
          <a:xfrm>
            <a:off x="973284" y="1613400"/>
            <a:ext cx="10639187" cy="4969667"/>
          </a:xfrm>
          <a:prstGeom prst="rect">
            <a:avLst/>
          </a:prstGeom>
        </p:spPr>
      </p:pic>
      <p:sp>
        <p:nvSpPr>
          <p:cNvPr id="6" name="Elipse 5">
            <a:extLst>
              <a:ext uri="{FF2B5EF4-FFF2-40B4-BE49-F238E27FC236}">
                <a16:creationId xmlns:a16="http://schemas.microsoft.com/office/drawing/2014/main" id="{46F6BDFF-1B08-0049-87AF-8A55B7C3FE8D}"/>
              </a:ext>
            </a:extLst>
          </p:cNvPr>
          <p:cNvSpPr/>
          <p:nvPr/>
        </p:nvSpPr>
        <p:spPr>
          <a:xfrm>
            <a:off x="942054" y="2395249"/>
            <a:ext cx="1000845" cy="38556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8" name="Conector recto de flecha 7">
            <a:extLst>
              <a:ext uri="{FF2B5EF4-FFF2-40B4-BE49-F238E27FC236}">
                <a16:creationId xmlns:a16="http://schemas.microsoft.com/office/drawing/2014/main" id="{DA24900D-8D91-F2B5-CA07-C61427C57280}"/>
              </a:ext>
            </a:extLst>
          </p:cNvPr>
          <p:cNvCxnSpPr>
            <a:cxnSpLocks/>
          </p:cNvCxnSpPr>
          <p:nvPr/>
        </p:nvCxnSpPr>
        <p:spPr>
          <a:xfrm flipH="1" flipV="1">
            <a:off x="11029892" y="4151628"/>
            <a:ext cx="432537" cy="28370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 name="Elipse 3">
            <a:extLst>
              <a:ext uri="{FF2B5EF4-FFF2-40B4-BE49-F238E27FC236}">
                <a16:creationId xmlns:a16="http://schemas.microsoft.com/office/drawing/2014/main" id="{7545BC99-0569-5B3E-BBA9-63D37F4B2002}"/>
              </a:ext>
            </a:extLst>
          </p:cNvPr>
          <p:cNvSpPr/>
          <p:nvPr/>
        </p:nvSpPr>
        <p:spPr>
          <a:xfrm>
            <a:off x="7102087" y="3792523"/>
            <a:ext cx="3927805" cy="30571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Rectángulo 8">
            <a:extLst>
              <a:ext uri="{FF2B5EF4-FFF2-40B4-BE49-F238E27FC236}">
                <a16:creationId xmlns:a16="http://schemas.microsoft.com/office/drawing/2014/main" id="{8DA55337-B416-9EC4-5F23-2B962C542D71}"/>
              </a:ext>
            </a:extLst>
          </p:cNvPr>
          <p:cNvSpPr/>
          <p:nvPr/>
        </p:nvSpPr>
        <p:spPr>
          <a:xfrm>
            <a:off x="10251549" y="1621684"/>
            <a:ext cx="1242811" cy="3057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a:extLst>
              <a:ext uri="{FF2B5EF4-FFF2-40B4-BE49-F238E27FC236}">
                <a16:creationId xmlns:a16="http://schemas.microsoft.com/office/drawing/2014/main" id="{C909B49B-133F-AD2F-BD30-170C9351F9CB}"/>
              </a:ext>
            </a:extLst>
          </p:cNvPr>
          <p:cNvSpPr/>
          <p:nvPr/>
        </p:nvSpPr>
        <p:spPr>
          <a:xfrm>
            <a:off x="5279748" y="3792523"/>
            <a:ext cx="1242811" cy="305710"/>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ctángulo 10">
            <a:extLst>
              <a:ext uri="{FF2B5EF4-FFF2-40B4-BE49-F238E27FC236}">
                <a16:creationId xmlns:a16="http://schemas.microsoft.com/office/drawing/2014/main" id="{8EFCF7D1-964E-0048-EE39-21133EE12F71}"/>
              </a:ext>
            </a:extLst>
          </p:cNvPr>
          <p:cNvSpPr/>
          <p:nvPr/>
        </p:nvSpPr>
        <p:spPr>
          <a:xfrm>
            <a:off x="5279748" y="4129618"/>
            <a:ext cx="1242811" cy="305710"/>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2B27D9F2-E4F2-1823-0306-24CA11B89C8B}"/>
              </a:ext>
            </a:extLst>
          </p:cNvPr>
          <p:cNvSpPr/>
          <p:nvPr/>
        </p:nvSpPr>
        <p:spPr>
          <a:xfrm>
            <a:off x="3550295" y="3792523"/>
            <a:ext cx="1401517" cy="305710"/>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050411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4EC245A-B76B-CDB6-38B9-E6B0A73E703C}"/>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4BC2ABBA-BE13-BC57-F4E8-6B5A73FD4F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1DC6E82B-7620-5AEC-EBA6-66FDA0B4324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2123713E-9BC3-352D-5F61-98906D3762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74CF26DF-70D2-F5CB-F89A-55BAA92BC9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3A0F6AFC-DA9D-0F8B-6008-1C052D4780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6ECED1A-471E-AB8C-610B-FD3027EE6D0A}"/>
              </a:ext>
            </a:extLst>
          </p:cNvPr>
          <p:cNvSpPr>
            <a:spLocks noGrp="1"/>
          </p:cNvSpPr>
          <p:nvPr>
            <p:ph type="title"/>
          </p:nvPr>
        </p:nvSpPr>
        <p:spPr>
          <a:xfrm>
            <a:off x="1095107" y="779378"/>
            <a:ext cx="5040285" cy="677195"/>
          </a:xfrm>
        </p:spPr>
        <p:txBody>
          <a:bodyPr anchor="b">
            <a:normAutofit/>
          </a:bodyPr>
          <a:lstStyle/>
          <a:p>
            <a:r>
              <a:rPr lang="es-ES_tradnl" sz="2800" dirty="0"/>
              <a:t>Seguimiento actividad</a:t>
            </a:r>
            <a:endParaRPr lang="es-ES_tradnl" sz="2800" noProof="0" dirty="0"/>
          </a:p>
        </p:txBody>
      </p:sp>
      <p:sp>
        <p:nvSpPr>
          <p:cNvPr id="5164" name="Rectangle 5163">
            <a:extLst>
              <a:ext uri="{FF2B5EF4-FFF2-40B4-BE49-F238E27FC236}">
                <a16:creationId xmlns:a16="http://schemas.microsoft.com/office/drawing/2014/main" id="{2B7D026E-36B4-FC48-6145-F424844118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538DAAAF-4F17-7CD5-9F19-939EE4D5C692}"/>
              </a:ext>
            </a:extLst>
          </p:cNvPr>
          <p:cNvSpPr>
            <a:spLocks noGrp="1"/>
          </p:cNvSpPr>
          <p:nvPr>
            <p:ph idx="1"/>
          </p:nvPr>
        </p:nvSpPr>
        <p:spPr>
          <a:xfrm>
            <a:off x="5014368" y="457840"/>
            <a:ext cx="6598103" cy="1215618"/>
          </a:xfrm>
        </p:spPr>
        <p:txBody>
          <a:bodyPr anchor="ctr">
            <a:normAutofit/>
          </a:bodyPr>
          <a:lstStyle/>
          <a:p>
            <a:pPr marL="0" indent="0" algn="just">
              <a:buNone/>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En caso de querer información más detallada, podemos clicar en el signo “+” que se encuentra a la izquierda del nombre, abriéndose un desplegable con información más detallada sobre los pasos. </a:t>
            </a:r>
            <a:endParaRPr lang="es-ES" sz="2000" kern="100" dirty="0">
              <a:latin typeface="Aptos" panose="020B0004020202020204" pitchFamily="34" charset="0"/>
              <a:ea typeface="Aptos" panose="020B0004020202020204" pitchFamily="34" charset="0"/>
              <a:cs typeface="Times New Roman" panose="02020603050405020304" pitchFamily="18" charset="0"/>
            </a:endParaRPr>
          </a:p>
        </p:txBody>
      </p:sp>
      <p:cxnSp>
        <p:nvCxnSpPr>
          <p:cNvPr id="19" name="Conector recto 18">
            <a:extLst>
              <a:ext uri="{FF2B5EF4-FFF2-40B4-BE49-F238E27FC236}">
                <a16:creationId xmlns:a16="http://schemas.microsoft.com/office/drawing/2014/main" id="{29979D71-7DB4-7E7E-C3D2-D79EBC46A3EA}"/>
              </a:ext>
            </a:extLst>
          </p:cNvPr>
          <p:cNvCxnSpPr/>
          <p:nvPr/>
        </p:nvCxnSpPr>
        <p:spPr>
          <a:xfrm>
            <a:off x="1055714" y="1456573"/>
            <a:ext cx="3379126" cy="0"/>
          </a:xfrm>
          <a:prstGeom prst="line">
            <a:avLst/>
          </a:prstGeom>
          <a:ln w="38100">
            <a:solidFill>
              <a:srgbClr val="0070C0"/>
            </a:solidFill>
          </a:ln>
        </p:spPr>
        <p:style>
          <a:lnRef idx="2">
            <a:schemeClr val="accent1"/>
          </a:lnRef>
          <a:fillRef idx="0">
            <a:schemeClr val="accent1"/>
          </a:fillRef>
          <a:effectRef idx="1">
            <a:schemeClr val="accent1"/>
          </a:effectRef>
          <a:fontRef idx="minor">
            <a:schemeClr val="tx1"/>
          </a:fontRef>
        </p:style>
      </p:cxnSp>
      <p:sp>
        <p:nvSpPr>
          <p:cNvPr id="9" name="Rectángulo 8">
            <a:extLst>
              <a:ext uri="{FF2B5EF4-FFF2-40B4-BE49-F238E27FC236}">
                <a16:creationId xmlns:a16="http://schemas.microsoft.com/office/drawing/2014/main" id="{2ADC67DC-4F3A-B607-A043-4C5D874C9F42}"/>
              </a:ext>
            </a:extLst>
          </p:cNvPr>
          <p:cNvSpPr/>
          <p:nvPr/>
        </p:nvSpPr>
        <p:spPr>
          <a:xfrm>
            <a:off x="10251549" y="1621684"/>
            <a:ext cx="1242811" cy="3057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3" name="Imagen 12" descr="Interfaz de usuario gráfica, Texto, Aplicación, Correo electrónico&#10;&#10;El contenido generado por IA puede ser incorrecto.">
            <a:extLst>
              <a:ext uri="{FF2B5EF4-FFF2-40B4-BE49-F238E27FC236}">
                <a16:creationId xmlns:a16="http://schemas.microsoft.com/office/drawing/2014/main" id="{4DF69DB2-8976-16B3-AED0-2B9E8DF879A7}"/>
              </a:ext>
            </a:extLst>
          </p:cNvPr>
          <p:cNvPicPr>
            <a:picLocks noChangeAspect="1"/>
          </p:cNvPicPr>
          <p:nvPr/>
        </p:nvPicPr>
        <p:blipFill>
          <a:blip r:embed="rId2"/>
          <a:stretch>
            <a:fillRect/>
          </a:stretch>
        </p:blipFill>
        <p:spPr>
          <a:xfrm>
            <a:off x="1055714" y="1688209"/>
            <a:ext cx="10194232" cy="4924916"/>
          </a:xfrm>
          <a:prstGeom prst="rect">
            <a:avLst/>
          </a:prstGeom>
        </p:spPr>
      </p:pic>
      <p:sp>
        <p:nvSpPr>
          <p:cNvPr id="21" name="Rectángulo 20">
            <a:extLst>
              <a:ext uri="{FF2B5EF4-FFF2-40B4-BE49-F238E27FC236}">
                <a16:creationId xmlns:a16="http://schemas.microsoft.com/office/drawing/2014/main" id="{3D20B777-997A-8E20-1978-429DF2ECF4C7}"/>
              </a:ext>
            </a:extLst>
          </p:cNvPr>
          <p:cNvSpPr/>
          <p:nvPr/>
        </p:nvSpPr>
        <p:spPr>
          <a:xfrm>
            <a:off x="10003349" y="1758142"/>
            <a:ext cx="1242811" cy="3057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Elipse 5">
            <a:extLst>
              <a:ext uri="{FF2B5EF4-FFF2-40B4-BE49-F238E27FC236}">
                <a16:creationId xmlns:a16="http://schemas.microsoft.com/office/drawing/2014/main" id="{05AA3227-5551-6C32-E718-F1FC80BAA2D2}"/>
              </a:ext>
            </a:extLst>
          </p:cNvPr>
          <p:cNvSpPr/>
          <p:nvPr/>
        </p:nvSpPr>
        <p:spPr>
          <a:xfrm>
            <a:off x="1055393" y="2463317"/>
            <a:ext cx="1000845" cy="38556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8" name="Conector recto de flecha 7">
            <a:extLst>
              <a:ext uri="{FF2B5EF4-FFF2-40B4-BE49-F238E27FC236}">
                <a16:creationId xmlns:a16="http://schemas.microsoft.com/office/drawing/2014/main" id="{84FA2F7F-9264-3CFF-68BC-64D55843BD85}"/>
              </a:ext>
            </a:extLst>
          </p:cNvPr>
          <p:cNvCxnSpPr>
            <a:cxnSpLocks/>
          </p:cNvCxnSpPr>
          <p:nvPr/>
        </p:nvCxnSpPr>
        <p:spPr>
          <a:xfrm>
            <a:off x="2594033" y="3883516"/>
            <a:ext cx="415187" cy="24610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 name="Elipse 3">
            <a:extLst>
              <a:ext uri="{FF2B5EF4-FFF2-40B4-BE49-F238E27FC236}">
                <a16:creationId xmlns:a16="http://schemas.microsoft.com/office/drawing/2014/main" id="{4F7E87A3-DDD9-9C9D-D01F-0087B2EDE584}"/>
              </a:ext>
            </a:extLst>
          </p:cNvPr>
          <p:cNvSpPr/>
          <p:nvPr/>
        </p:nvSpPr>
        <p:spPr>
          <a:xfrm>
            <a:off x="3086100" y="4112984"/>
            <a:ext cx="354330" cy="30571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Rectángulo 9">
            <a:extLst>
              <a:ext uri="{FF2B5EF4-FFF2-40B4-BE49-F238E27FC236}">
                <a16:creationId xmlns:a16="http://schemas.microsoft.com/office/drawing/2014/main" id="{BEAC90BC-B9F9-039E-2BFB-C30B28E2A02A}"/>
              </a:ext>
            </a:extLst>
          </p:cNvPr>
          <p:cNvSpPr/>
          <p:nvPr/>
        </p:nvSpPr>
        <p:spPr>
          <a:xfrm>
            <a:off x="5279748" y="3792523"/>
            <a:ext cx="1242811" cy="305710"/>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ctángulo 10">
            <a:extLst>
              <a:ext uri="{FF2B5EF4-FFF2-40B4-BE49-F238E27FC236}">
                <a16:creationId xmlns:a16="http://schemas.microsoft.com/office/drawing/2014/main" id="{D9EBC506-D89F-DB5C-7DFF-573392549E7C}"/>
              </a:ext>
            </a:extLst>
          </p:cNvPr>
          <p:cNvSpPr/>
          <p:nvPr/>
        </p:nvSpPr>
        <p:spPr>
          <a:xfrm>
            <a:off x="5279748" y="4129618"/>
            <a:ext cx="1242811" cy="305710"/>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34B52853-64F7-DCA0-1108-9E4C26D88126}"/>
              </a:ext>
            </a:extLst>
          </p:cNvPr>
          <p:cNvSpPr/>
          <p:nvPr/>
        </p:nvSpPr>
        <p:spPr>
          <a:xfrm>
            <a:off x="3550295" y="3792523"/>
            <a:ext cx="1401517" cy="305710"/>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5914541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C6269E7-4543-C312-B5A3-ACB8CBDE68E7}"/>
            </a:ext>
          </a:extLst>
        </p:cNvPr>
        <p:cNvGrpSpPr/>
        <p:nvPr/>
      </p:nvGrpSpPr>
      <p:grpSpPr>
        <a:xfrm>
          <a:off x="0" y="0"/>
          <a:ext cx="0" cy="0"/>
          <a:chOff x="0" y="0"/>
          <a:chExt cx="0" cy="0"/>
        </a:xfrm>
      </p:grpSpPr>
      <p:sp useBgFill="1">
        <p:nvSpPr>
          <p:cNvPr id="12346" name="Rectangle 12345">
            <a:extLst>
              <a:ext uri="{FF2B5EF4-FFF2-40B4-BE49-F238E27FC236}">
                <a16:creationId xmlns:a16="http://schemas.microsoft.com/office/drawing/2014/main" id="{13BE7085-5CB9-B16A-18FE-8E6A6CF149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48" name="Freeform: Shape 12347">
            <a:extLst>
              <a:ext uri="{FF2B5EF4-FFF2-40B4-BE49-F238E27FC236}">
                <a16:creationId xmlns:a16="http://schemas.microsoft.com/office/drawing/2014/main" id="{AB85DEE6-12FD-DE2B-53BC-AE2E56AC0C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350" name="Right Triangle 12349">
            <a:extLst>
              <a:ext uri="{FF2B5EF4-FFF2-40B4-BE49-F238E27FC236}">
                <a16:creationId xmlns:a16="http://schemas.microsoft.com/office/drawing/2014/main" id="{FB655CF2-9B94-155F-C9A9-896AC0EC0D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Funcionalidad | gestion de la calidad del software - norma iso-9126">
            <a:extLst>
              <a:ext uri="{FF2B5EF4-FFF2-40B4-BE49-F238E27FC236}">
                <a16:creationId xmlns:a16="http://schemas.microsoft.com/office/drawing/2014/main" id="{55437B54-C713-5F20-2ECC-865BBBA3089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35243" y="846200"/>
            <a:ext cx="5200347" cy="4979334"/>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EEF8EAC6-0C80-6F30-B943-09F8C905EEA9}"/>
              </a:ext>
            </a:extLst>
          </p:cNvPr>
          <p:cNvSpPr txBox="1"/>
          <p:nvPr/>
        </p:nvSpPr>
        <p:spPr>
          <a:xfrm>
            <a:off x="7254502" y="1374507"/>
            <a:ext cx="3632726" cy="2123658"/>
          </a:xfrm>
          <a:prstGeom prst="rect">
            <a:avLst/>
          </a:prstGeom>
          <a:noFill/>
        </p:spPr>
        <p:txBody>
          <a:bodyPr wrap="none" rtlCol="0">
            <a:spAutoFit/>
          </a:bodyPr>
          <a:lstStyle/>
          <a:p>
            <a:r>
              <a:rPr lang="es-ES" sz="3600" dirty="0"/>
              <a:t>MANUAL DE USO</a:t>
            </a:r>
          </a:p>
          <a:p>
            <a:pPr algn="ctr"/>
            <a:endParaRPr lang="es-ES" sz="2400" dirty="0"/>
          </a:p>
          <a:p>
            <a:pPr algn="ctr"/>
            <a:r>
              <a:rPr lang="es-ES" sz="2400" i="1" dirty="0"/>
              <a:t>Seguimiento actividad </a:t>
            </a:r>
          </a:p>
          <a:p>
            <a:pPr algn="ctr"/>
            <a:r>
              <a:rPr lang="es-ES" sz="2400" i="1" dirty="0"/>
              <a:t>realizada por alumnado</a:t>
            </a:r>
          </a:p>
          <a:p>
            <a:pPr algn="ctr"/>
            <a:r>
              <a:rPr lang="es-ES" sz="2400" i="1" dirty="0"/>
              <a:t>FILTROS</a:t>
            </a:r>
          </a:p>
        </p:txBody>
      </p:sp>
    </p:spTree>
    <p:extLst>
      <p:ext uri="{BB962C8B-B14F-4D97-AF65-F5344CB8AC3E}">
        <p14:creationId xmlns:p14="http://schemas.microsoft.com/office/powerpoint/2010/main" val="3488276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9ED54E-2255-0F3D-95E2-CDA615D1C49B}"/>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1704FB42-5798-ACE8-645B-6EE2760BF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E1AE82FE-38D9-50DE-0B93-75E474AE4B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66595834-90F5-9ECB-4371-637484405D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F04266F4-72BE-31F5-2733-1D71B89546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4321C9DA-1FCE-6ED3-655B-5B8441671E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9FEFF5EE-D571-02DF-3027-546020D2C95F}"/>
              </a:ext>
            </a:extLst>
          </p:cNvPr>
          <p:cNvSpPr>
            <a:spLocks noGrp="1"/>
          </p:cNvSpPr>
          <p:nvPr>
            <p:ph type="title"/>
          </p:nvPr>
        </p:nvSpPr>
        <p:spPr>
          <a:xfrm>
            <a:off x="1095108" y="779378"/>
            <a:ext cx="3593212" cy="677195"/>
          </a:xfrm>
        </p:spPr>
        <p:txBody>
          <a:bodyPr anchor="b">
            <a:normAutofit fontScale="90000"/>
          </a:bodyPr>
          <a:lstStyle/>
          <a:p>
            <a:r>
              <a:rPr lang="es-ES_tradnl" sz="2800" dirty="0"/>
              <a:t>Seguimiento actividad - Filtros</a:t>
            </a:r>
            <a:endParaRPr lang="es-ES_tradnl" sz="2800" noProof="0" dirty="0"/>
          </a:p>
        </p:txBody>
      </p:sp>
      <p:sp>
        <p:nvSpPr>
          <p:cNvPr id="5164" name="Rectangle 5163">
            <a:extLst>
              <a:ext uri="{FF2B5EF4-FFF2-40B4-BE49-F238E27FC236}">
                <a16:creationId xmlns:a16="http://schemas.microsoft.com/office/drawing/2014/main" id="{7A56F642-FC7A-EC96-CF04-0C02D28D58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5718151D-3BCA-FA1A-CE9E-A14CCCE43EC7}"/>
              </a:ext>
            </a:extLst>
          </p:cNvPr>
          <p:cNvSpPr>
            <a:spLocks noGrp="1"/>
          </p:cNvSpPr>
          <p:nvPr>
            <p:ph idx="1"/>
          </p:nvPr>
        </p:nvSpPr>
        <p:spPr>
          <a:xfrm>
            <a:off x="5014368" y="457840"/>
            <a:ext cx="6598103" cy="1215618"/>
          </a:xfrm>
        </p:spPr>
        <p:txBody>
          <a:bodyPr anchor="ctr">
            <a:normAutofit/>
          </a:bodyPr>
          <a:lstStyle/>
          <a:p>
            <a:pPr marL="0" indent="0" algn="just">
              <a:buNone/>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Además, un aspecto de gran relevancia de la web de </a:t>
            </a:r>
            <a:r>
              <a:rPr lang="es-ES" sz="2000" kern="100" dirty="0" err="1">
                <a:effectLst/>
                <a:latin typeface="Aptos" panose="020B0004020202020204" pitchFamily="34" charset="0"/>
                <a:ea typeface="Aptos" panose="020B0004020202020204" pitchFamily="34" charset="0"/>
                <a:cs typeface="Times New Roman" panose="02020603050405020304" pitchFamily="18" charset="0"/>
              </a:rPr>
              <a:t>ActivaApp</a:t>
            </a:r>
            <a:r>
              <a:rPr lang="es-ES" sz="2000" kern="100" dirty="0">
                <a:effectLst/>
                <a:latin typeface="Aptos" panose="020B0004020202020204" pitchFamily="34" charset="0"/>
                <a:ea typeface="Aptos" panose="020B0004020202020204" pitchFamily="34" charset="0"/>
                <a:cs typeface="Times New Roman" panose="02020603050405020304" pitchFamily="18" charset="0"/>
              </a:rPr>
              <a:t> es que nos permite aplicar </a:t>
            </a:r>
            <a:r>
              <a:rPr lang="es-ES" sz="2000" kern="100" dirty="0">
                <a:latin typeface="Aptos" panose="020B0004020202020204" pitchFamily="34" charset="0"/>
                <a:ea typeface="Aptos" panose="020B0004020202020204" pitchFamily="34" charset="0"/>
                <a:cs typeface="Times New Roman" panose="02020603050405020304" pitchFamily="18" charset="0"/>
              </a:rPr>
              <a:t>diferentes filtros: pasos mínimos dados, clase, intervalo de tiempo. </a:t>
            </a:r>
          </a:p>
        </p:txBody>
      </p:sp>
      <p:cxnSp>
        <p:nvCxnSpPr>
          <p:cNvPr id="19" name="Conector recto 18">
            <a:extLst>
              <a:ext uri="{FF2B5EF4-FFF2-40B4-BE49-F238E27FC236}">
                <a16:creationId xmlns:a16="http://schemas.microsoft.com/office/drawing/2014/main" id="{A2B30595-22BA-4A0C-6B09-6FBB770A52DD}"/>
              </a:ext>
            </a:extLst>
          </p:cNvPr>
          <p:cNvCxnSpPr/>
          <p:nvPr/>
        </p:nvCxnSpPr>
        <p:spPr>
          <a:xfrm>
            <a:off x="1055714" y="1456573"/>
            <a:ext cx="3379126" cy="0"/>
          </a:xfrm>
          <a:prstGeom prst="line">
            <a:avLst/>
          </a:prstGeom>
          <a:ln w="38100">
            <a:solidFill>
              <a:srgbClr val="0070C0"/>
            </a:solidFill>
          </a:ln>
        </p:spPr>
        <p:style>
          <a:lnRef idx="2">
            <a:schemeClr val="accent1"/>
          </a:lnRef>
          <a:fillRef idx="0">
            <a:schemeClr val="accent1"/>
          </a:fillRef>
          <a:effectRef idx="1">
            <a:schemeClr val="accent1"/>
          </a:effectRef>
          <a:fontRef idx="minor">
            <a:schemeClr val="tx1"/>
          </a:fontRef>
        </p:style>
      </p:cxnSp>
      <p:sp>
        <p:nvSpPr>
          <p:cNvPr id="9" name="Rectángulo 8">
            <a:extLst>
              <a:ext uri="{FF2B5EF4-FFF2-40B4-BE49-F238E27FC236}">
                <a16:creationId xmlns:a16="http://schemas.microsoft.com/office/drawing/2014/main" id="{B6222279-EC86-C5C2-4D9B-04A63FCDE3D1}"/>
              </a:ext>
            </a:extLst>
          </p:cNvPr>
          <p:cNvSpPr/>
          <p:nvPr/>
        </p:nvSpPr>
        <p:spPr>
          <a:xfrm>
            <a:off x="10251549" y="1621684"/>
            <a:ext cx="1242811" cy="3057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7" name="Imagen 6" descr="Interfaz de usuario gráfica, Aplicación, Correo electrónico, Sitio web&#10;&#10;El contenido generado por IA puede ser incorrecto.">
            <a:extLst>
              <a:ext uri="{FF2B5EF4-FFF2-40B4-BE49-F238E27FC236}">
                <a16:creationId xmlns:a16="http://schemas.microsoft.com/office/drawing/2014/main" id="{4843815E-D3D5-CE73-0975-AC1454C8C3BC}"/>
              </a:ext>
            </a:extLst>
          </p:cNvPr>
          <p:cNvPicPr>
            <a:picLocks noChangeAspect="1"/>
          </p:cNvPicPr>
          <p:nvPr/>
        </p:nvPicPr>
        <p:blipFill>
          <a:blip r:embed="rId2"/>
          <a:stretch>
            <a:fillRect/>
          </a:stretch>
        </p:blipFill>
        <p:spPr>
          <a:xfrm>
            <a:off x="1055393" y="1690697"/>
            <a:ext cx="10399274" cy="5088562"/>
          </a:xfrm>
          <a:prstGeom prst="rect">
            <a:avLst/>
          </a:prstGeom>
        </p:spPr>
      </p:pic>
      <p:sp>
        <p:nvSpPr>
          <p:cNvPr id="21" name="Rectángulo 20">
            <a:extLst>
              <a:ext uri="{FF2B5EF4-FFF2-40B4-BE49-F238E27FC236}">
                <a16:creationId xmlns:a16="http://schemas.microsoft.com/office/drawing/2014/main" id="{299A094F-DA16-1261-2C4E-F7840229A7C9}"/>
              </a:ext>
            </a:extLst>
          </p:cNvPr>
          <p:cNvSpPr/>
          <p:nvPr/>
        </p:nvSpPr>
        <p:spPr>
          <a:xfrm>
            <a:off x="10077412" y="1774539"/>
            <a:ext cx="1242811" cy="3057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Elipse 5">
            <a:extLst>
              <a:ext uri="{FF2B5EF4-FFF2-40B4-BE49-F238E27FC236}">
                <a16:creationId xmlns:a16="http://schemas.microsoft.com/office/drawing/2014/main" id="{5EFC2739-53AE-7461-49D2-792F7C168AB3}"/>
              </a:ext>
            </a:extLst>
          </p:cNvPr>
          <p:cNvSpPr/>
          <p:nvPr/>
        </p:nvSpPr>
        <p:spPr>
          <a:xfrm>
            <a:off x="1055393" y="2463317"/>
            <a:ext cx="1000845" cy="38556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8" name="Conector recto de flecha 7">
            <a:extLst>
              <a:ext uri="{FF2B5EF4-FFF2-40B4-BE49-F238E27FC236}">
                <a16:creationId xmlns:a16="http://schemas.microsoft.com/office/drawing/2014/main" id="{1D4C55BE-1DA4-F265-91A6-F2652521D70B}"/>
              </a:ext>
            </a:extLst>
          </p:cNvPr>
          <p:cNvCxnSpPr>
            <a:cxnSpLocks/>
          </p:cNvCxnSpPr>
          <p:nvPr/>
        </p:nvCxnSpPr>
        <p:spPr>
          <a:xfrm>
            <a:off x="6461770" y="1791365"/>
            <a:ext cx="415187" cy="24610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 name="Elipse 3">
            <a:extLst>
              <a:ext uri="{FF2B5EF4-FFF2-40B4-BE49-F238E27FC236}">
                <a16:creationId xmlns:a16="http://schemas.microsoft.com/office/drawing/2014/main" id="{40DC6E0D-8F51-745E-ECE4-5AB3068E4C00}"/>
              </a:ext>
            </a:extLst>
          </p:cNvPr>
          <p:cNvSpPr/>
          <p:nvPr/>
        </p:nvSpPr>
        <p:spPr>
          <a:xfrm>
            <a:off x="6246953" y="2081115"/>
            <a:ext cx="5073270" cy="57693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8DB29851-3C1F-3EE0-E52E-C16D9ABED94D}"/>
              </a:ext>
            </a:extLst>
          </p:cNvPr>
          <p:cNvSpPr/>
          <p:nvPr/>
        </p:nvSpPr>
        <p:spPr>
          <a:xfrm>
            <a:off x="3612851" y="3360286"/>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731ABE15-3D7F-E290-025C-81D5C0354448}"/>
              </a:ext>
            </a:extLst>
          </p:cNvPr>
          <p:cNvSpPr/>
          <p:nvPr/>
        </p:nvSpPr>
        <p:spPr>
          <a:xfrm>
            <a:off x="5267847" y="3360286"/>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B1BA921B-2AF5-7440-B2A1-95DB88252FB2}"/>
              </a:ext>
            </a:extLst>
          </p:cNvPr>
          <p:cNvSpPr/>
          <p:nvPr/>
        </p:nvSpPr>
        <p:spPr>
          <a:xfrm>
            <a:off x="3612851" y="3647946"/>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717E1AFF-808B-64A0-4C97-033DEC5E68EC}"/>
              </a:ext>
            </a:extLst>
          </p:cNvPr>
          <p:cNvSpPr/>
          <p:nvPr/>
        </p:nvSpPr>
        <p:spPr>
          <a:xfrm>
            <a:off x="5267847" y="3647946"/>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CC13421B-CEFC-7326-91CE-2386A7AF6FFA}"/>
              </a:ext>
            </a:extLst>
          </p:cNvPr>
          <p:cNvSpPr/>
          <p:nvPr/>
        </p:nvSpPr>
        <p:spPr>
          <a:xfrm>
            <a:off x="3612851" y="3992008"/>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85DCD88F-D6C9-F7BA-85C7-AC228EC55E32}"/>
              </a:ext>
            </a:extLst>
          </p:cNvPr>
          <p:cNvSpPr/>
          <p:nvPr/>
        </p:nvSpPr>
        <p:spPr>
          <a:xfrm>
            <a:off x="5267847" y="3992008"/>
            <a:ext cx="1681593"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43631B63-512F-60C9-E7C1-D2CBE442D924}"/>
              </a:ext>
            </a:extLst>
          </p:cNvPr>
          <p:cNvSpPr/>
          <p:nvPr/>
        </p:nvSpPr>
        <p:spPr>
          <a:xfrm>
            <a:off x="3612851" y="4297017"/>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Rectángulo 21">
            <a:extLst>
              <a:ext uri="{FF2B5EF4-FFF2-40B4-BE49-F238E27FC236}">
                <a16:creationId xmlns:a16="http://schemas.microsoft.com/office/drawing/2014/main" id="{544C104B-F61B-E110-1230-85C01BA16B40}"/>
              </a:ext>
            </a:extLst>
          </p:cNvPr>
          <p:cNvSpPr/>
          <p:nvPr/>
        </p:nvSpPr>
        <p:spPr>
          <a:xfrm>
            <a:off x="5267847" y="4297017"/>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Rectángulo 22">
            <a:extLst>
              <a:ext uri="{FF2B5EF4-FFF2-40B4-BE49-F238E27FC236}">
                <a16:creationId xmlns:a16="http://schemas.microsoft.com/office/drawing/2014/main" id="{CF3E9826-74AB-296F-A114-F18B3EE952EF}"/>
              </a:ext>
            </a:extLst>
          </p:cNvPr>
          <p:cNvSpPr/>
          <p:nvPr/>
        </p:nvSpPr>
        <p:spPr>
          <a:xfrm>
            <a:off x="3612851" y="4613203"/>
            <a:ext cx="1615303"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Rectángulo 23">
            <a:extLst>
              <a:ext uri="{FF2B5EF4-FFF2-40B4-BE49-F238E27FC236}">
                <a16:creationId xmlns:a16="http://schemas.microsoft.com/office/drawing/2014/main" id="{F6853336-2125-9C7E-9453-8B5086F514C3}"/>
              </a:ext>
            </a:extLst>
          </p:cNvPr>
          <p:cNvSpPr/>
          <p:nvPr/>
        </p:nvSpPr>
        <p:spPr>
          <a:xfrm>
            <a:off x="5267847" y="4613203"/>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5" name="Rectángulo 24">
            <a:extLst>
              <a:ext uri="{FF2B5EF4-FFF2-40B4-BE49-F238E27FC236}">
                <a16:creationId xmlns:a16="http://schemas.microsoft.com/office/drawing/2014/main" id="{153851EF-78FE-8CD6-9E38-AAA27F5A2D02}"/>
              </a:ext>
            </a:extLst>
          </p:cNvPr>
          <p:cNvSpPr/>
          <p:nvPr/>
        </p:nvSpPr>
        <p:spPr>
          <a:xfrm>
            <a:off x="3612851" y="4900863"/>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6" name="Rectángulo 25">
            <a:extLst>
              <a:ext uri="{FF2B5EF4-FFF2-40B4-BE49-F238E27FC236}">
                <a16:creationId xmlns:a16="http://schemas.microsoft.com/office/drawing/2014/main" id="{D8A298F4-1DA7-74FC-53D3-30FFC44CB941}"/>
              </a:ext>
            </a:extLst>
          </p:cNvPr>
          <p:cNvSpPr/>
          <p:nvPr/>
        </p:nvSpPr>
        <p:spPr>
          <a:xfrm>
            <a:off x="5267847" y="4900863"/>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Rectángulo 27">
            <a:extLst>
              <a:ext uri="{FF2B5EF4-FFF2-40B4-BE49-F238E27FC236}">
                <a16:creationId xmlns:a16="http://schemas.microsoft.com/office/drawing/2014/main" id="{324F7278-C6ED-C0E0-A5A7-3B8B24813CBD}"/>
              </a:ext>
            </a:extLst>
          </p:cNvPr>
          <p:cNvSpPr/>
          <p:nvPr/>
        </p:nvSpPr>
        <p:spPr>
          <a:xfrm>
            <a:off x="5267847" y="5205872"/>
            <a:ext cx="1761603"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 name="Rectángulo 28">
            <a:extLst>
              <a:ext uri="{FF2B5EF4-FFF2-40B4-BE49-F238E27FC236}">
                <a16:creationId xmlns:a16="http://schemas.microsoft.com/office/drawing/2014/main" id="{5CCD1A1E-9F1A-E812-D90C-C41CD0B6EF7E}"/>
              </a:ext>
            </a:extLst>
          </p:cNvPr>
          <p:cNvSpPr/>
          <p:nvPr/>
        </p:nvSpPr>
        <p:spPr>
          <a:xfrm>
            <a:off x="4354830" y="5205872"/>
            <a:ext cx="65953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7724245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F9ADD8-F81F-F4B8-F5DE-3F41C447598F}"/>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E85C2C80-181B-5D65-CE1F-1F0043A752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672CAD19-5870-3C0A-B804-71E0E914E79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CD9BC3C3-4AC8-2437-9EAE-72D5D5F573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8EA607C4-4010-1DFC-940B-31D09A911B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E38B243F-CD7A-BD94-68CD-70C10AF9A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4" name="Rectangle 5163">
            <a:extLst>
              <a:ext uri="{FF2B5EF4-FFF2-40B4-BE49-F238E27FC236}">
                <a16:creationId xmlns:a16="http://schemas.microsoft.com/office/drawing/2014/main" id="{79DD358D-B1F0-F683-7074-5D9609550F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D5489A35-9C99-15A1-3BA7-9A8A06A78F64}"/>
              </a:ext>
            </a:extLst>
          </p:cNvPr>
          <p:cNvSpPr>
            <a:spLocks noGrp="1"/>
          </p:cNvSpPr>
          <p:nvPr>
            <p:ph idx="1"/>
          </p:nvPr>
        </p:nvSpPr>
        <p:spPr>
          <a:xfrm>
            <a:off x="5014368" y="457840"/>
            <a:ext cx="6598103" cy="1215618"/>
          </a:xfrm>
        </p:spPr>
        <p:txBody>
          <a:bodyPr anchor="ctr">
            <a:normAutofit/>
          </a:bodyPr>
          <a:lstStyle/>
          <a:p>
            <a:pPr marL="0" indent="0" algn="just">
              <a:buNone/>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Además, un aspecto de gran relevancia de la web de </a:t>
            </a:r>
            <a:r>
              <a:rPr lang="es-ES" sz="2000" kern="100" dirty="0" err="1">
                <a:effectLst/>
                <a:latin typeface="Aptos" panose="020B0004020202020204" pitchFamily="34" charset="0"/>
                <a:ea typeface="Aptos" panose="020B0004020202020204" pitchFamily="34" charset="0"/>
                <a:cs typeface="Times New Roman" panose="02020603050405020304" pitchFamily="18" charset="0"/>
              </a:rPr>
              <a:t>ActivaApp</a:t>
            </a:r>
            <a:r>
              <a:rPr lang="es-ES" sz="2000" kern="100" dirty="0">
                <a:effectLst/>
                <a:latin typeface="Aptos" panose="020B0004020202020204" pitchFamily="34" charset="0"/>
                <a:ea typeface="Aptos" panose="020B0004020202020204" pitchFamily="34" charset="0"/>
                <a:cs typeface="Times New Roman" panose="02020603050405020304" pitchFamily="18" charset="0"/>
              </a:rPr>
              <a:t> es que nos permite aplicar diferentes filtros: pasos mínimos dados, clase, intervalo de tiempo.</a:t>
            </a:r>
            <a:endParaRPr lang="es-ES" sz="2000" kern="100" dirty="0">
              <a:latin typeface="Aptos" panose="020B0004020202020204" pitchFamily="34" charset="0"/>
              <a:ea typeface="Aptos" panose="020B0004020202020204" pitchFamily="34" charset="0"/>
              <a:cs typeface="Times New Roman" panose="02020603050405020304" pitchFamily="18" charset="0"/>
            </a:endParaRPr>
          </a:p>
        </p:txBody>
      </p:sp>
      <p:cxnSp>
        <p:nvCxnSpPr>
          <p:cNvPr id="19" name="Conector recto 18">
            <a:extLst>
              <a:ext uri="{FF2B5EF4-FFF2-40B4-BE49-F238E27FC236}">
                <a16:creationId xmlns:a16="http://schemas.microsoft.com/office/drawing/2014/main" id="{8F5EFA34-961C-6525-8A18-09190EF9001E}"/>
              </a:ext>
            </a:extLst>
          </p:cNvPr>
          <p:cNvCxnSpPr/>
          <p:nvPr/>
        </p:nvCxnSpPr>
        <p:spPr>
          <a:xfrm>
            <a:off x="1055714" y="1456573"/>
            <a:ext cx="3379126" cy="0"/>
          </a:xfrm>
          <a:prstGeom prst="line">
            <a:avLst/>
          </a:prstGeom>
          <a:ln w="38100">
            <a:solidFill>
              <a:srgbClr val="0070C0"/>
            </a:solidFill>
          </a:ln>
        </p:spPr>
        <p:style>
          <a:lnRef idx="2">
            <a:schemeClr val="accent1"/>
          </a:lnRef>
          <a:fillRef idx="0">
            <a:schemeClr val="accent1"/>
          </a:fillRef>
          <a:effectRef idx="1">
            <a:schemeClr val="accent1"/>
          </a:effectRef>
          <a:fontRef idx="minor">
            <a:schemeClr val="tx1"/>
          </a:fontRef>
        </p:style>
      </p:cxnSp>
      <p:sp>
        <p:nvSpPr>
          <p:cNvPr id="9" name="Rectángulo 8">
            <a:extLst>
              <a:ext uri="{FF2B5EF4-FFF2-40B4-BE49-F238E27FC236}">
                <a16:creationId xmlns:a16="http://schemas.microsoft.com/office/drawing/2014/main" id="{BB72F282-6803-63CA-63C0-8E2627128691}"/>
              </a:ext>
            </a:extLst>
          </p:cNvPr>
          <p:cNvSpPr/>
          <p:nvPr/>
        </p:nvSpPr>
        <p:spPr>
          <a:xfrm>
            <a:off x="10251549" y="1621684"/>
            <a:ext cx="1242811" cy="3057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7" name="Imagen 6" descr="Interfaz de usuario gráfica, Aplicación, Correo electrónico, Sitio web&#10;&#10;El contenido generado por IA puede ser incorrecto.">
            <a:extLst>
              <a:ext uri="{FF2B5EF4-FFF2-40B4-BE49-F238E27FC236}">
                <a16:creationId xmlns:a16="http://schemas.microsoft.com/office/drawing/2014/main" id="{90502BB5-26AC-B32E-98F9-3B3F15A34A7E}"/>
              </a:ext>
            </a:extLst>
          </p:cNvPr>
          <p:cNvPicPr>
            <a:picLocks noChangeAspect="1"/>
          </p:cNvPicPr>
          <p:nvPr/>
        </p:nvPicPr>
        <p:blipFill>
          <a:blip r:embed="rId3"/>
          <a:stretch>
            <a:fillRect/>
          </a:stretch>
        </p:blipFill>
        <p:spPr>
          <a:xfrm>
            <a:off x="1055393" y="1690697"/>
            <a:ext cx="10399274" cy="5088562"/>
          </a:xfrm>
          <a:prstGeom prst="rect">
            <a:avLst/>
          </a:prstGeom>
        </p:spPr>
      </p:pic>
      <p:sp>
        <p:nvSpPr>
          <p:cNvPr id="21" name="Rectángulo 20">
            <a:extLst>
              <a:ext uri="{FF2B5EF4-FFF2-40B4-BE49-F238E27FC236}">
                <a16:creationId xmlns:a16="http://schemas.microsoft.com/office/drawing/2014/main" id="{6BEDC87E-5856-39D8-5FBE-D8B54217BBCF}"/>
              </a:ext>
            </a:extLst>
          </p:cNvPr>
          <p:cNvSpPr/>
          <p:nvPr/>
        </p:nvSpPr>
        <p:spPr>
          <a:xfrm>
            <a:off x="10077412" y="1774539"/>
            <a:ext cx="1242811" cy="3057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Elipse 5">
            <a:extLst>
              <a:ext uri="{FF2B5EF4-FFF2-40B4-BE49-F238E27FC236}">
                <a16:creationId xmlns:a16="http://schemas.microsoft.com/office/drawing/2014/main" id="{E3089839-D7BC-8FCB-7606-0179763DAF7F}"/>
              </a:ext>
            </a:extLst>
          </p:cNvPr>
          <p:cNvSpPr/>
          <p:nvPr/>
        </p:nvSpPr>
        <p:spPr>
          <a:xfrm>
            <a:off x="1055393" y="2463317"/>
            <a:ext cx="1000845" cy="38556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813BE6BA-D616-9DA5-5F16-FE95996E6019}"/>
              </a:ext>
            </a:extLst>
          </p:cNvPr>
          <p:cNvSpPr/>
          <p:nvPr/>
        </p:nvSpPr>
        <p:spPr>
          <a:xfrm>
            <a:off x="3612851" y="3360286"/>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7CA440B5-AD55-E73F-A7A9-62E6874D8E36}"/>
              </a:ext>
            </a:extLst>
          </p:cNvPr>
          <p:cNvSpPr/>
          <p:nvPr/>
        </p:nvSpPr>
        <p:spPr>
          <a:xfrm>
            <a:off x="5267847" y="3360286"/>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8D21B1D9-7F27-F783-E5D8-716E6D3C3077}"/>
              </a:ext>
            </a:extLst>
          </p:cNvPr>
          <p:cNvSpPr/>
          <p:nvPr/>
        </p:nvSpPr>
        <p:spPr>
          <a:xfrm>
            <a:off x="3612851" y="3647946"/>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C4AAADF8-E843-92FA-AD43-0F42538AD3F7}"/>
              </a:ext>
            </a:extLst>
          </p:cNvPr>
          <p:cNvSpPr/>
          <p:nvPr/>
        </p:nvSpPr>
        <p:spPr>
          <a:xfrm>
            <a:off x="5267847" y="3647946"/>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B716D674-3F8D-FDB1-D54C-8C58675626AD}"/>
              </a:ext>
            </a:extLst>
          </p:cNvPr>
          <p:cNvSpPr/>
          <p:nvPr/>
        </p:nvSpPr>
        <p:spPr>
          <a:xfrm>
            <a:off x="3612851" y="3992008"/>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BB53D248-957B-9AFC-A90A-80119F869C8F}"/>
              </a:ext>
            </a:extLst>
          </p:cNvPr>
          <p:cNvSpPr/>
          <p:nvPr/>
        </p:nvSpPr>
        <p:spPr>
          <a:xfrm>
            <a:off x="5267847" y="3992008"/>
            <a:ext cx="1681593"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7DF64F68-45A7-0203-237C-94CFBADCED49}"/>
              </a:ext>
            </a:extLst>
          </p:cNvPr>
          <p:cNvSpPr/>
          <p:nvPr/>
        </p:nvSpPr>
        <p:spPr>
          <a:xfrm>
            <a:off x="3612851" y="4297017"/>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Rectángulo 21">
            <a:extLst>
              <a:ext uri="{FF2B5EF4-FFF2-40B4-BE49-F238E27FC236}">
                <a16:creationId xmlns:a16="http://schemas.microsoft.com/office/drawing/2014/main" id="{8A882648-AA77-8F8A-1253-ED1C1C64ABED}"/>
              </a:ext>
            </a:extLst>
          </p:cNvPr>
          <p:cNvSpPr/>
          <p:nvPr/>
        </p:nvSpPr>
        <p:spPr>
          <a:xfrm>
            <a:off x="5267847" y="4297017"/>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Rectángulo 22">
            <a:extLst>
              <a:ext uri="{FF2B5EF4-FFF2-40B4-BE49-F238E27FC236}">
                <a16:creationId xmlns:a16="http://schemas.microsoft.com/office/drawing/2014/main" id="{DA193F66-3B01-29BB-7C3E-EE03D1C75C46}"/>
              </a:ext>
            </a:extLst>
          </p:cNvPr>
          <p:cNvSpPr/>
          <p:nvPr/>
        </p:nvSpPr>
        <p:spPr>
          <a:xfrm>
            <a:off x="3612851" y="4613203"/>
            <a:ext cx="1615303"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Rectángulo 23">
            <a:extLst>
              <a:ext uri="{FF2B5EF4-FFF2-40B4-BE49-F238E27FC236}">
                <a16:creationId xmlns:a16="http://schemas.microsoft.com/office/drawing/2014/main" id="{A5E3CB16-C40E-C63E-ECEB-351D87CAFCB7}"/>
              </a:ext>
            </a:extLst>
          </p:cNvPr>
          <p:cNvSpPr/>
          <p:nvPr/>
        </p:nvSpPr>
        <p:spPr>
          <a:xfrm>
            <a:off x="5267847" y="4613203"/>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5" name="Rectángulo 24">
            <a:extLst>
              <a:ext uri="{FF2B5EF4-FFF2-40B4-BE49-F238E27FC236}">
                <a16:creationId xmlns:a16="http://schemas.microsoft.com/office/drawing/2014/main" id="{6ED7DF48-8657-F80A-5B59-9F2015FC94F6}"/>
              </a:ext>
            </a:extLst>
          </p:cNvPr>
          <p:cNvSpPr/>
          <p:nvPr/>
        </p:nvSpPr>
        <p:spPr>
          <a:xfrm>
            <a:off x="3612851" y="4900863"/>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6" name="Rectángulo 25">
            <a:extLst>
              <a:ext uri="{FF2B5EF4-FFF2-40B4-BE49-F238E27FC236}">
                <a16:creationId xmlns:a16="http://schemas.microsoft.com/office/drawing/2014/main" id="{D030B684-561B-413E-68ED-77DABF6D13BF}"/>
              </a:ext>
            </a:extLst>
          </p:cNvPr>
          <p:cNvSpPr/>
          <p:nvPr/>
        </p:nvSpPr>
        <p:spPr>
          <a:xfrm>
            <a:off x="5267847" y="4900863"/>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Rectángulo 27">
            <a:extLst>
              <a:ext uri="{FF2B5EF4-FFF2-40B4-BE49-F238E27FC236}">
                <a16:creationId xmlns:a16="http://schemas.microsoft.com/office/drawing/2014/main" id="{763F96BB-D3B1-0ECF-41B8-4B47C204C783}"/>
              </a:ext>
            </a:extLst>
          </p:cNvPr>
          <p:cNvSpPr/>
          <p:nvPr/>
        </p:nvSpPr>
        <p:spPr>
          <a:xfrm>
            <a:off x="5267847" y="5205872"/>
            <a:ext cx="1761603"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 name="Rectángulo 28">
            <a:extLst>
              <a:ext uri="{FF2B5EF4-FFF2-40B4-BE49-F238E27FC236}">
                <a16:creationId xmlns:a16="http://schemas.microsoft.com/office/drawing/2014/main" id="{7A678414-7873-5119-0980-81BE62F91523}"/>
              </a:ext>
            </a:extLst>
          </p:cNvPr>
          <p:cNvSpPr/>
          <p:nvPr/>
        </p:nvSpPr>
        <p:spPr>
          <a:xfrm>
            <a:off x="4354830" y="5205872"/>
            <a:ext cx="65953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BEBC61A1-8B08-2D96-D870-C2B91A15F306}"/>
              </a:ext>
            </a:extLst>
          </p:cNvPr>
          <p:cNvSpPr/>
          <p:nvPr/>
        </p:nvSpPr>
        <p:spPr>
          <a:xfrm>
            <a:off x="3070798" y="2956188"/>
            <a:ext cx="8065809" cy="368115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8" name="Conector recto de flecha 7">
            <a:extLst>
              <a:ext uri="{FF2B5EF4-FFF2-40B4-BE49-F238E27FC236}">
                <a16:creationId xmlns:a16="http://schemas.microsoft.com/office/drawing/2014/main" id="{DE91EDF3-2749-4ADF-A8E6-68E27B5A70D7}"/>
              </a:ext>
            </a:extLst>
          </p:cNvPr>
          <p:cNvCxnSpPr>
            <a:cxnSpLocks/>
          </p:cNvCxnSpPr>
          <p:nvPr/>
        </p:nvCxnSpPr>
        <p:spPr>
          <a:xfrm flipV="1">
            <a:off x="5902667" y="2620587"/>
            <a:ext cx="927769" cy="69175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 name="Elipse 3">
            <a:extLst>
              <a:ext uri="{FF2B5EF4-FFF2-40B4-BE49-F238E27FC236}">
                <a16:creationId xmlns:a16="http://schemas.microsoft.com/office/drawing/2014/main" id="{DEDCC8AD-A715-A300-39C6-A6928CC4D573}"/>
              </a:ext>
            </a:extLst>
          </p:cNvPr>
          <p:cNvSpPr/>
          <p:nvPr/>
        </p:nvSpPr>
        <p:spPr>
          <a:xfrm>
            <a:off x="6777990" y="2174907"/>
            <a:ext cx="891540" cy="38556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Elipse 10">
            <a:extLst>
              <a:ext uri="{FF2B5EF4-FFF2-40B4-BE49-F238E27FC236}">
                <a16:creationId xmlns:a16="http://schemas.microsoft.com/office/drawing/2014/main" id="{A025EBD4-7E45-B34D-DC95-DF76FC07E2D1}"/>
              </a:ext>
            </a:extLst>
          </p:cNvPr>
          <p:cNvSpPr/>
          <p:nvPr/>
        </p:nvSpPr>
        <p:spPr>
          <a:xfrm>
            <a:off x="3024882" y="3210054"/>
            <a:ext cx="3398777" cy="182282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400" dirty="0">
                <a:solidFill>
                  <a:schemeClr val="tx1"/>
                </a:solidFill>
              </a:rPr>
              <a:t>Permite conocer los usuarios que han realizado el mínimo de pasos establecido. ESTE FILTRO ÚNICAMENTE FUNCIONA AL REALIZAR LA EXPORTACIÓN EN EXCEL.</a:t>
            </a:r>
          </a:p>
        </p:txBody>
      </p:sp>
      <p:cxnSp>
        <p:nvCxnSpPr>
          <p:cNvPr id="31" name="Conector recto de flecha 30">
            <a:extLst>
              <a:ext uri="{FF2B5EF4-FFF2-40B4-BE49-F238E27FC236}">
                <a16:creationId xmlns:a16="http://schemas.microsoft.com/office/drawing/2014/main" id="{47304054-212E-0B8E-E64A-E87F9279380C}"/>
              </a:ext>
            </a:extLst>
          </p:cNvPr>
          <p:cNvCxnSpPr>
            <a:cxnSpLocks/>
          </p:cNvCxnSpPr>
          <p:nvPr/>
        </p:nvCxnSpPr>
        <p:spPr>
          <a:xfrm flipV="1">
            <a:off x="7813197" y="2672386"/>
            <a:ext cx="191636" cy="156005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2" name="Elipse 31">
            <a:extLst>
              <a:ext uri="{FF2B5EF4-FFF2-40B4-BE49-F238E27FC236}">
                <a16:creationId xmlns:a16="http://schemas.microsoft.com/office/drawing/2014/main" id="{39C132D0-B38F-FF50-FE3D-59B0639BFDAD}"/>
              </a:ext>
            </a:extLst>
          </p:cNvPr>
          <p:cNvSpPr/>
          <p:nvPr/>
        </p:nvSpPr>
        <p:spPr>
          <a:xfrm>
            <a:off x="7699625" y="2176683"/>
            <a:ext cx="891540" cy="38556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3" name="Elipse 32">
            <a:extLst>
              <a:ext uri="{FF2B5EF4-FFF2-40B4-BE49-F238E27FC236}">
                <a16:creationId xmlns:a16="http://schemas.microsoft.com/office/drawing/2014/main" id="{9E3F3DCB-765D-A27B-7976-0AD4B9C1C1BD}"/>
              </a:ext>
            </a:extLst>
          </p:cNvPr>
          <p:cNvSpPr/>
          <p:nvPr/>
        </p:nvSpPr>
        <p:spPr>
          <a:xfrm>
            <a:off x="6340328" y="4310547"/>
            <a:ext cx="2718339" cy="120930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400" dirty="0">
                <a:solidFill>
                  <a:schemeClr val="tx1"/>
                </a:solidFill>
              </a:rPr>
              <a:t>Permite filtrar el alumnado perteneciente a una misma clase.</a:t>
            </a:r>
          </a:p>
        </p:txBody>
      </p:sp>
      <p:cxnSp>
        <p:nvCxnSpPr>
          <p:cNvPr id="36" name="Conector recto de flecha 35">
            <a:extLst>
              <a:ext uri="{FF2B5EF4-FFF2-40B4-BE49-F238E27FC236}">
                <a16:creationId xmlns:a16="http://schemas.microsoft.com/office/drawing/2014/main" id="{2A489096-839A-F0C6-776E-261447CCCBA9}"/>
              </a:ext>
            </a:extLst>
          </p:cNvPr>
          <p:cNvCxnSpPr>
            <a:cxnSpLocks/>
          </p:cNvCxnSpPr>
          <p:nvPr/>
        </p:nvCxnSpPr>
        <p:spPr>
          <a:xfrm flipH="1" flipV="1">
            <a:off x="9561433" y="2695159"/>
            <a:ext cx="708655" cy="97556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7" name="Elipse 36">
            <a:extLst>
              <a:ext uri="{FF2B5EF4-FFF2-40B4-BE49-F238E27FC236}">
                <a16:creationId xmlns:a16="http://schemas.microsoft.com/office/drawing/2014/main" id="{DD9FDF81-EACB-C929-5901-87581B6813CA}"/>
              </a:ext>
            </a:extLst>
          </p:cNvPr>
          <p:cNvSpPr/>
          <p:nvPr/>
        </p:nvSpPr>
        <p:spPr>
          <a:xfrm>
            <a:off x="8621259" y="2190509"/>
            <a:ext cx="1728855" cy="38556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8" name="Elipse 37">
            <a:extLst>
              <a:ext uri="{FF2B5EF4-FFF2-40B4-BE49-F238E27FC236}">
                <a16:creationId xmlns:a16="http://schemas.microsoft.com/office/drawing/2014/main" id="{2EAAD949-880E-BF9A-8984-FA1F798C30A0}"/>
              </a:ext>
            </a:extLst>
          </p:cNvPr>
          <p:cNvSpPr/>
          <p:nvPr/>
        </p:nvSpPr>
        <p:spPr>
          <a:xfrm>
            <a:off x="9121202" y="3823574"/>
            <a:ext cx="2718339" cy="120930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Permite filtrar la actividad realizada por el alumnado en un intervalo temporal concreto (ej. Un trimestre).</a:t>
            </a:r>
          </a:p>
        </p:txBody>
      </p:sp>
      <p:sp>
        <p:nvSpPr>
          <p:cNvPr id="43" name="Título 1">
            <a:extLst>
              <a:ext uri="{FF2B5EF4-FFF2-40B4-BE49-F238E27FC236}">
                <a16:creationId xmlns:a16="http://schemas.microsoft.com/office/drawing/2014/main" id="{B4CF5A62-6627-3AED-BE36-39FA814E9D61}"/>
              </a:ext>
            </a:extLst>
          </p:cNvPr>
          <p:cNvSpPr txBox="1">
            <a:spLocks/>
          </p:cNvSpPr>
          <p:nvPr/>
        </p:nvSpPr>
        <p:spPr>
          <a:xfrm>
            <a:off x="1095108" y="779378"/>
            <a:ext cx="3593212" cy="677195"/>
          </a:xfrm>
          <a:prstGeom prst="rect">
            <a:avLst/>
          </a:prstGeom>
        </p:spPr>
        <p:txBody>
          <a:bodyPr vert="horz" lIns="91440" tIns="45720" rIns="91440" bIns="45720" rtlCol="0" anchor="b">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_tradnl" sz="2800"/>
              <a:t>Seguimiento actividad - Filtros</a:t>
            </a:r>
            <a:endParaRPr lang="es-ES_tradnl" sz="2800" dirty="0"/>
          </a:p>
        </p:txBody>
      </p:sp>
    </p:spTree>
    <p:extLst>
      <p:ext uri="{BB962C8B-B14F-4D97-AF65-F5344CB8AC3E}">
        <p14:creationId xmlns:p14="http://schemas.microsoft.com/office/powerpoint/2010/main" val="2752954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43FAD-5B3B-28FA-8031-995EBB3AA618}"/>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BDDA5438-8D6F-FDAF-9AC6-2748E296C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1F375DD2-555A-53FF-77BF-84250A39C0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8CBB60EE-DFA7-68D5-F620-B9B45E615F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375BC065-F851-C2CE-5A89-A2AF3BCFF2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D237FBD7-72A9-1EA7-A3BF-E1BBF5BFDD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4" name="Rectangle 5163">
            <a:extLst>
              <a:ext uri="{FF2B5EF4-FFF2-40B4-BE49-F238E27FC236}">
                <a16:creationId xmlns:a16="http://schemas.microsoft.com/office/drawing/2014/main" id="{E96F2A10-6251-11BB-1FB3-030A795A61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052DD40F-8BCE-147B-79D0-AB377D6C9F50}"/>
              </a:ext>
            </a:extLst>
          </p:cNvPr>
          <p:cNvSpPr>
            <a:spLocks noGrp="1"/>
          </p:cNvSpPr>
          <p:nvPr>
            <p:ph idx="1"/>
          </p:nvPr>
        </p:nvSpPr>
        <p:spPr>
          <a:xfrm>
            <a:off x="5014368" y="457840"/>
            <a:ext cx="6598103" cy="1215618"/>
          </a:xfrm>
        </p:spPr>
        <p:txBody>
          <a:bodyPr anchor="ctr">
            <a:normAutofit/>
          </a:bodyPr>
          <a:lstStyle/>
          <a:p>
            <a:pPr marL="0" indent="0" algn="just">
              <a:buNone/>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Además, un aspecto de gran relevancia de la web de </a:t>
            </a:r>
            <a:r>
              <a:rPr lang="es-ES" sz="2000" kern="100" dirty="0" err="1">
                <a:effectLst/>
                <a:latin typeface="Aptos" panose="020B0004020202020204" pitchFamily="34" charset="0"/>
                <a:ea typeface="Aptos" panose="020B0004020202020204" pitchFamily="34" charset="0"/>
                <a:cs typeface="Times New Roman" panose="02020603050405020304" pitchFamily="18" charset="0"/>
              </a:rPr>
              <a:t>ActivaApp</a:t>
            </a:r>
            <a:r>
              <a:rPr lang="es-ES" sz="2000" kern="100" dirty="0">
                <a:effectLst/>
                <a:latin typeface="Aptos" panose="020B0004020202020204" pitchFamily="34" charset="0"/>
                <a:ea typeface="Aptos" panose="020B0004020202020204" pitchFamily="34" charset="0"/>
                <a:cs typeface="Times New Roman" panose="02020603050405020304" pitchFamily="18" charset="0"/>
              </a:rPr>
              <a:t> es que nos permite aplicar diferentes filtros: pasos mínimos dados, clase, intervalo de tiempo.</a:t>
            </a:r>
            <a:endParaRPr lang="es-ES" sz="2000" kern="100" dirty="0">
              <a:latin typeface="Aptos" panose="020B0004020202020204" pitchFamily="34" charset="0"/>
              <a:ea typeface="Aptos" panose="020B0004020202020204" pitchFamily="34" charset="0"/>
              <a:cs typeface="Times New Roman" panose="02020603050405020304" pitchFamily="18" charset="0"/>
            </a:endParaRPr>
          </a:p>
        </p:txBody>
      </p:sp>
      <p:cxnSp>
        <p:nvCxnSpPr>
          <p:cNvPr id="19" name="Conector recto 18">
            <a:extLst>
              <a:ext uri="{FF2B5EF4-FFF2-40B4-BE49-F238E27FC236}">
                <a16:creationId xmlns:a16="http://schemas.microsoft.com/office/drawing/2014/main" id="{0C2D342E-1CE1-142E-ABEC-6381F1104488}"/>
              </a:ext>
            </a:extLst>
          </p:cNvPr>
          <p:cNvCxnSpPr/>
          <p:nvPr/>
        </p:nvCxnSpPr>
        <p:spPr>
          <a:xfrm>
            <a:off x="1055714" y="1456573"/>
            <a:ext cx="3379126" cy="0"/>
          </a:xfrm>
          <a:prstGeom prst="line">
            <a:avLst/>
          </a:prstGeom>
          <a:ln w="38100">
            <a:solidFill>
              <a:srgbClr val="0070C0"/>
            </a:solidFill>
          </a:ln>
        </p:spPr>
        <p:style>
          <a:lnRef idx="2">
            <a:schemeClr val="accent1"/>
          </a:lnRef>
          <a:fillRef idx="0">
            <a:schemeClr val="accent1"/>
          </a:fillRef>
          <a:effectRef idx="1">
            <a:schemeClr val="accent1"/>
          </a:effectRef>
          <a:fontRef idx="minor">
            <a:schemeClr val="tx1"/>
          </a:fontRef>
        </p:style>
      </p:cxnSp>
      <p:sp>
        <p:nvSpPr>
          <p:cNvPr id="9" name="Rectángulo 8">
            <a:extLst>
              <a:ext uri="{FF2B5EF4-FFF2-40B4-BE49-F238E27FC236}">
                <a16:creationId xmlns:a16="http://schemas.microsoft.com/office/drawing/2014/main" id="{5BEDDEB1-B80D-3D16-48AE-385440B0CF9D}"/>
              </a:ext>
            </a:extLst>
          </p:cNvPr>
          <p:cNvSpPr/>
          <p:nvPr/>
        </p:nvSpPr>
        <p:spPr>
          <a:xfrm>
            <a:off x="10251549" y="1621684"/>
            <a:ext cx="1242811" cy="3057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7" name="Imagen 6" descr="Interfaz de usuario gráfica, Aplicación, Correo electrónico, Sitio web&#10;&#10;El contenido generado por IA puede ser incorrecto.">
            <a:extLst>
              <a:ext uri="{FF2B5EF4-FFF2-40B4-BE49-F238E27FC236}">
                <a16:creationId xmlns:a16="http://schemas.microsoft.com/office/drawing/2014/main" id="{5D04A7F6-AF12-A5CA-5FD0-8656B3C79D2A}"/>
              </a:ext>
            </a:extLst>
          </p:cNvPr>
          <p:cNvPicPr>
            <a:picLocks noChangeAspect="1"/>
          </p:cNvPicPr>
          <p:nvPr/>
        </p:nvPicPr>
        <p:blipFill>
          <a:blip r:embed="rId2"/>
          <a:stretch>
            <a:fillRect/>
          </a:stretch>
        </p:blipFill>
        <p:spPr>
          <a:xfrm>
            <a:off x="1055393" y="1690697"/>
            <a:ext cx="10399274" cy="5088562"/>
          </a:xfrm>
          <a:prstGeom prst="rect">
            <a:avLst/>
          </a:prstGeom>
        </p:spPr>
      </p:pic>
      <p:sp>
        <p:nvSpPr>
          <p:cNvPr id="21" name="Rectángulo 20">
            <a:extLst>
              <a:ext uri="{FF2B5EF4-FFF2-40B4-BE49-F238E27FC236}">
                <a16:creationId xmlns:a16="http://schemas.microsoft.com/office/drawing/2014/main" id="{5516A5D7-9A52-FF2A-CD20-A84362F82FB5}"/>
              </a:ext>
            </a:extLst>
          </p:cNvPr>
          <p:cNvSpPr/>
          <p:nvPr/>
        </p:nvSpPr>
        <p:spPr>
          <a:xfrm>
            <a:off x="10077412" y="1774539"/>
            <a:ext cx="1242811" cy="3057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Elipse 5">
            <a:extLst>
              <a:ext uri="{FF2B5EF4-FFF2-40B4-BE49-F238E27FC236}">
                <a16:creationId xmlns:a16="http://schemas.microsoft.com/office/drawing/2014/main" id="{64EF0F19-0F80-9E46-6C07-80675701B9D8}"/>
              </a:ext>
            </a:extLst>
          </p:cNvPr>
          <p:cNvSpPr/>
          <p:nvPr/>
        </p:nvSpPr>
        <p:spPr>
          <a:xfrm>
            <a:off x="1055393" y="2463317"/>
            <a:ext cx="1000845" cy="38556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6B65EA04-54AC-0FF8-4E34-52A8FDF9A4CF}"/>
              </a:ext>
            </a:extLst>
          </p:cNvPr>
          <p:cNvSpPr/>
          <p:nvPr/>
        </p:nvSpPr>
        <p:spPr>
          <a:xfrm>
            <a:off x="3612851" y="3360286"/>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06AEB5DE-9145-7448-CED8-A89EEF101BA1}"/>
              </a:ext>
            </a:extLst>
          </p:cNvPr>
          <p:cNvSpPr/>
          <p:nvPr/>
        </p:nvSpPr>
        <p:spPr>
          <a:xfrm>
            <a:off x="5267847" y="3360286"/>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6F1338CD-A824-73A2-F492-FF447766516B}"/>
              </a:ext>
            </a:extLst>
          </p:cNvPr>
          <p:cNvSpPr/>
          <p:nvPr/>
        </p:nvSpPr>
        <p:spPr>
          <a:xfrm>
            <a:off x="3612851" y="3647946"/>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8D006588-628F-9D25-F26A-8F19C6DCD650}"/>
              </a:ext>
            </a:extLst>
          </p:cNvPr>
          <p:cNvSpPr/>
          <p:nvPr/>
        </p:nvSpPr>
        <p:spPr>
          <a:xfrm>
            <a:off x="5267847" y="3647946"/>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77E6AA87-2B9E-5226-D8A5-CEB4F3C393AE}"/>
              </a:ext>
            </a:extLst>
          </p:cNvPr>
          <p:cNvSpPr/>
          <p:nvPr/>
        </p:nvSpPr>
        <p:spPr>
          <a:xfrm>
            <a:off x="3612851" y="3992008"/>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8FA7B642-5375-7BB2-A8EA-C9644C9FE6D8}"/>
              </a:ext>
            </a:extLst>
          </p:cNvPr>
          <p:cNvSpPr/>
          <p:nvPr/>
        </p:nvSpPr>
        <p:spPr>
          <a:xfrm>
            <a:off x="5267847" y="3992008"/>
            <a:ext cx="1681593"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49A8944F-FA11-315E-EFEB-8F3AED24EF1F}"/>
              </a:ext>
            </a:extLst>
          </p:cNvPr>
          <p:cNvSpPr/>
          <p:nvPr/>
        </p:nvSpPr>
        <p:spPr>
          <a:xfrm>
            <a:off x="3612851" y="4297017"/>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Rectángulo 21">
            <a:extLst>
              <a:ext uri="{FF2B5EF4-FFF2-40B4-BE49-F238E27FC236}">
                <a16:creationId xmlns:a16="http://schemas.microsoft.com/office/drawing/2014/main" id="{E54777CA-B1A9-C50A-9F8A-56C0513C2C03}"/>
              </a:ext>
            </a:extLst>
          </p:cNvPr>
          <p:cNvSpPr/>
          <p:nvPr/>
        </p:nvSpPr>
        <p:spPr>
          <a:xfrm>
            <a:off x="5267847" y="4297017"/>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Rectángulo 22">
            <a:extLst>
              <a:ext uri="{FF2B5EF4-FFF2-40B4-BE49-F238E27FC236}">
                <a16:creationId xmlns:a16="http://schemas.microsoft.com/office/drawing/2014/main" id="{12AE6595-64D9-EC4C-3AF0-B92A8A52927B}"/>
              </a:ext>
            </a:extLst>
          </p:cNvPr>
          <p:cNvSpPr/>
          <p:nvPr/>
        </p:nvSpPr>
        <p:spPr>
          <a:xfrm>
            <a:off x="3612851" y="4613203"/>
            <a:ext cx="1615303"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Rectángulo 23">
            <a:extLst>
              <a:ext uri="{FF2B5EF4-FFF2-40B4-BE49-F238E27FC236}">
                <a16:creationId xmlns:a16="http://schemas.microsoft.com/office/drawing/2014/main" id="{D9E9E87E-CFD6-0C70-3354-0F576059E5F8}"/>
              </a:ext>
            </a:extLst>
          </p:cNvPr>
          <p:cNvSpPr/>
          <p:nvPr/>
        </p:nvSpPr>
        <p:spPr>
          <a:xfrm>
            <a:off x="5267847" y="4613203"/>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5" name="Rectángulo 24">
            <a:extLst>
              <a:ext uri="{FF2B5EF4-FFF2-40B4-BE49-F238E27FC236}">
                <a16:creationId xmlns:a16="http://schemas.microsoft.com/office/drawing/2014/main" id="{8C66CFD5-DBA3-B679-391E-CCC999F5AB0D}"/>
              </a:ext>
            </a:extLst>
          </p:cNvPr>
          <p:cNvSpPr/>
          <p:nvPr/>
        </p:nvSpPr>
        <p:spPr>
          <a:xfrm>
            <a:off x="3612851" y="4900863"/>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6" name="Rectángulo 25">
            <a:extLst>
              <a:ext uri="{FF2B5EF4-FFF2-40B4-BE49-F238E27FC236}">
                <a16:creationId xmlns:a16="http://schemas.microsoft.com/office/drawing/2014/main" id="{D7EFC2C2-3503-2C3F-5608-24E32AB7205B}"/>
              </a:ext>
            </a:extLst>
          </p:cNvPr>
          <p:cNvSpPr/>
          <p:nvPr/>
        </p:nvSpPr>
        <p:spPr>
          <a:xfrm>
            <a:off x="5267847" y="4900863"/>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Rectángulo 27">
            <a:extLst>
              <a:ext uri="{FF2B5EF4-FFF2-40B4-BE49-F238E27FC236}">
                <a16:creationId xmlns:a16="http://schemas.microsoft.com/office/drawing/2014/main" id="{B2C170A3-D7CB-C6A1-F509-D0A001B7641B}"/>
              </a:ext>
            </a:extLst>
          </p:cNvPr>
          <p:cNvSpPr/>
          <p:nvPr/>
        </p:nvSpPr>
        <p:spPr>
          <a:xfrm>
            <a:off x="5267847" y="5205872"/>
            <a:ext cx="1761603"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 name="Rectángulo 28">
            <a:extLst>
              <a:ext uri="{FF2B5EF4-FFF2-40B4-BE49-F238E27FC236}">
                <a16:creationId xmlns:a16="http://schemas.microsoft.com/office/drawing/2014/main" id="{41162D28-691D-3EC9-2069-4EE11BEDD762}"/>
              </a:ext>
            </a:extLst>
          </p:cNvPr>
          <p:cNvSpPr/>
          <p:nvPr/>
        </p:nvSpPr>
        <p:spPr>
          <a:xfrm>
            <a:off x="4354830" y="5205872"/>
            <a:ext cx="65953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36" name="Conector recto de flecha 35">
            <a:extLst>
              <a:ext uri="{FF2B5EF4-FFF2-40B4-BE49-F238E27FC236}">
                <a16:creationId xmlns:a16="http://schemas.microsoft.com/office/drawing/2014/main" id="{FAEFFBEC-1C9B-2E0A-6EF6-C2C1E42F4AB6}"/>
              </a:ext>
            </a:extLst>
          </p:cNvPr>
          <p:cNvCxnSpPr>
            <a:cxnSpLocks/>
          </p:cNvCxnSpPr>
          <p:nvPr/>
        </p:nvCxnSpPr>
        <p:spPr>
          <a:xfrm flipH="1" flipV="1">
            <a:off x="9561433" y="2695159"/>
            <a:ext cx="708655" cy="97556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7" name="Elipse 36">
            <a:extLst>
              <a:ext uri="{FF2B5EF4-FFF2-40B4-BE49-F238E27FC236}">
                <a16:creationId xmlns:a16="http://schemas.microsoft.com/office/drawing/2014/main" id="{25C86F51-8DB2-AF6B-3EC0-F33A9D4532F9}"/>
              </a:ext>
            </a:extLst>
          </p:cNvPr>
          <p:cNvSpPr/>
          <p:nvPr/>
        </p:nvSpPr>
        <p:spPr>
          <a:xfrm>
            <a:off x="8621259" y="2190509"/>
            <a:ext cx="1728855" cy="38556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8" name="Elipse 37">
            <a:extLst>
              <a:ext uri="{FF2B5EF4-FFF2-40B4-BE49-F238E27FC236}">
                <a16:creationId xmlns:a16="http://schemas.microsoft.com/office/drawing/2014/main" id="{C6411A3D-BDEE-9AC7-7608-22FAC18C722F}"/>
              </a:ext>
            </a:extLst>
          </p:cNvPr>
          <p:cNvSpPr/>
          <p:nvPr/>
        </p:nvSpPr>
        <p:spPr>
          <a:xfrm>
            <a:off x="9121202" y="3823574"/>
            <a:ext cx="2718339" cy="120930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Permite filtrar la actividad realizada por el alumnado en un intervalo temporal concreto (ej. Un trimestre).</a:t>
            </a:r>
          </a:p>
        </p:txBody>
      </p:sp>
      <p:sp>
        <p:nvSpPr>
          <p:cNvPr id="10" name="Elipse 9">
            <a:extLst>
              <a:ext uri="{FF2B5EF4-FFF2-40B4-BE49-F238E27FC236}">
                <a16:creationId xmlns:a16="http://schemas.microsoft.com/office/drawing/2014/main" id="{E6BE64B6-6E7C-6320-9A21-B4FC92D588A7}"/>
              </a:ext>
            </a:extLst>
          </p:cNvPr>
          <p:cNvSpPr/>
          <p:nvPr/>
        </p:nvSpPr>
        <p:spPr>
          <a:xfrm>
            <a:off x="3081519" y="5437891"/>
            <a:ext cx="1136151" cy="38556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3" name="Conector recto de flecha 12">
            <a:extLst>
              <a:ext uri="{FF2B5EF4-FFF2-40B4-BE49-F238E27FC236}">
                <a16:creationId xmlns:a16="http://schemas.microsoft.com/office/drawing/2014/main" id="{8DF5ADB9-9E58-747F-9EFA-EE46A12988CD}"/>
              </a:ext>
            </a:extLst>
          </p:cNvPr>
          <p:cNvCxnSpPr>
            <a:cxnSpLocks/>
          </p:cNvCxnSpPr>
          <p:nvPr/>
        </p:nvCxnSpPr>
        <p:spPr>
          <a:xfrm flipH="1" flipV="1">
            <a:off x="4313609" y="5700988"/>
            <a:ext cx="483589" cy="18709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0" name="Elipse 29">
            <a:extLst>
              <a:ext uri="{FF2B5EF4-FFF2-40B4-BE49-F238E27FC236}">
                <a16:creationId xmlns:a16="http://schemas.microsoft.com/office/drawing/2014/main" id="{0E9FE6FE-24BD-D434-EE0F-64294EB6B17D}"/>
              </a:ext>
            </a:extLst>
          </p:cNvPr>
          <p:cNvSpPr/>
          <p:nvPr/>
        </p:nvSpPr>
        <p:spPr>
          <a:xfrm>
            <a:off x="4848868" y="5551225"/>
            <a:ext cx="2718339" cy="120930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100" dirty="0">
                <a:solidFill>
                  <a:schemeClr val="tx1"/>
                </a:solidFill>
              </a:rPr>
              <a:t>IMPORTANTE: Los pasos dados en ese periodo temporal concreto, aparecerán en Pasos (p), ya que refiere al periodo de tiempo concreto.</a:t>
            </a:r>
          </a:p>
        </p:txBody>
      </p:sp>
      <p:sp>
        <p:nvSpPr>
          <p:cNvPr id="39" name="Título 1">
            <a:extLst>
              <a:ext uri="{FF2B5EF4-FFF2-40B4-BE49-F238E27FC236}">
                <a16:creationId xmlns:a16="http://schemas.microsoft.com/office/drawing/2014/main" id="{C4CF12E3-2420-77CC-AFE9-A19E2A9BC9C3}"/>
              </a:ext>
            </a:extLst>
          </p:cNvPr>
          <p:cNvSpPr>
            <a:spLocks noGrp="1"/>
          </p:cNvSpPr>
          <p:nvPr>
            <p:ph type="title"/>
          </p:nvPr>
        </p:nvSpPr>
        <p:spPr>
          <a:xfrm>
            <a:off x="1095108" y="779378"/>
            <a:ext cx="3593212" cy="677195"/>
          </a:xfrm>
        </p:spPr>
        <p:txBody>
          <a:bodyPr anchor="b">
            <a:normAutofit fontScale="90000"/>
          </a:bodyPr>
          <a:lstStyle/>
          <a:p>
            <a:r>
              <a:rPr lang="es-ES_tradnl" sz="2800" dirty="0"/>
              <a:t>Seguimiento actividad - Filtros</a:t>
            </a:r>
            <a:endParaRPr lang="es-ES_tradnl" sz="2800" noProof="0" dirty="0"/>
          </a:p>
        </p:txBody>
      </p:sp>
    </p:spTree>
    <p:extLst>
      <p:ext uri="{BB962C8B-B14F-4D97-AF65-F5344CB8AC3E}">
        <p14:creationId xmlns:p14="http://schemas.microsoft.com/office/powerpoint/2010/main" val="19279447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AC4743-4DEE-5604-2FB1-C280F9A9B3B2}"/>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544D768F-4E28-0A6F-D5D1-E3CBF47FCE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B64BA389-EB4C-D137-572B-07C7B07421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B48F42F3-837C-4943-1E57-518272E797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245F9378-175B-41E8-759D-C19C6B5756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39AD0F55-4031-67D9-D035-8E750A5249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4" name="Rectangle 5163">
            <a:extLst>
              <a:ext uri="{FF2B5EF4-FFF2-40B4-BE49-F238E27FC236}">
                <a16:creationId xmlns:a16="http://schemas.microsoft.com/office/drawing/2014/main" id="{378540E2-D440-128D-9A67-5C943A1380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B31BDC5C-FE7A-DAB6-D77F-E24F834FCDB9}"/>
              </a:ext>
            </a:extLst>
          </p:cNvPr>
          <p:cNvSpPr>
            <a:spLocks noGrp="1"/>
          </p:cNvSpPr>
          <p:nvPr>
            <p:ph idx="1"/>
          </p:nvPr>
        </p:nvSpPr>
        <p:spPr>
          <a:xfrm>
            <a:off x="5014368" y="457840"/>
            <a:ext cx="6598103" cy="1215618"/>
          </a:xfrm>
        </p:spPr>
        <p:txBody>
          <a:bodyPr anchor="ctr">
            <a:normAutofit/>
          </a:bodyPr>
          <a:lstStyle/>
          <a:p>
            <a:pPr marL="0" indent="0" algn="just">
              <a:buNone/>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Además, un aspecto de gran relevancia de la web de </a:t>
            </a:r>
            <a:r>
              <a:rPr lang="es-ES" sz="2000" kern="100" dirty="0" err="1">
                <a:effectLst/>
                <a:latin typeface="Aptos" panose="020B0004020202020204" pitchFamily="34" charset="0"/>
                <a:ea typeface="Aptos" panose="020B0004020202020204" pitchFamily="34" charset="0"/>
                <a:cs typeface="Times New Roman" panose="02020603050405020304" pitchFamily="18" charset="0"/>
              </a:rPr>
              <a:t>ActivaApp</a:t>
            </a:r>
            <a:r>
              <a:rPr lang="es-ES" sz="2000" kern="100" dirty="0">
                <a:effectLst/>
                <a:latin typeface="Aptos" panose="020B0004020202020204" pitchFamily="34" charset="0"/>
                <a:ea typeface="Aptos" panose="020B0004020202020204" pitchFamily="34" charset="0"/>
                <a:cs typeface="Times New Roman" panose="02020603050405020304" pitchFamily="18" charset="0"/>
              </a:rPr>
              <a:t> es que nos permite aplicar diferentes filtros: pasos mínimos dados, clase, intervalo de tiempo.</a:t>
            </a:r>
            <a:endParaRPr lang="es-ES" sz="2000" kern="100" dirty="0">
              <a:latin typeface="Aptos" panose="020B0004020202020204" pitchFamily="34" charset="0"/>
              <a:ea typeface="Aptos" panose="020B0004020202020204" pitchFamily="34" charset="0"/>
              <a:cs typeface="Times New Roman" panose="02020603050405020304" pitchFamily="18" charset="0"/>
            </a:endParaRPr>
          </a:p>
        </p:txBody>
      </p:sp>
      <p:cxnSp>
        <p:nvCxnSpPr>
          <p:cNvPr id="19" name="Conector recto 18">
            <a:extLst>
              <a:ext uri="{FF2B5EF4-FFF2-40B4-BE49-F238E27FC236}">
                <a16:creationId xmlns:a16="http://schemas.microsoft.com/office/drawing/2014/main" id="{231BE70C-A53E-5CE2-622C-9AA2B0FCBBBD}"/>
              </a:ext>
            </a:extLst>
          </p:cNvPr>
          <p:cNvCxnSpPr/>
          <p:nvPr/>
        </p:nvCxnSpPr>
        <p:spPr>
          <a:xfrm>
            <a:off x="1055714" y="1456573"/>
            <a:ext cx="3379126" cy="0"/>
          </a:xfrm>
          <a:prstGeom prst="line">
            <a:avLst/>
          </a:prstGeom>
          <a:ln w="38100">
            <a:solidFill>
              <a:srgbClr val="0070C0"/>
            </a:solidFill>
          </a:ln>
        </p:spPr>
        <p:style>
          <a:lnRef idx="2">
            <a:schemeClr val="accent1"/>
          </a:lnRef>
          <a:fillRef idx="0">
            <a:schemeClr val="accent1"/>
          </a:fillRef>
          <a:effectRef idx="1">
            <a:schemeClr val="accent1"/>
          </a:effectRef>
          <a:fontRef idx="minor">
            <a:schemeClr val="tx1"/>
          </a:fontRef>
        </p:style>
      </p:cxnSp>
      <p:sp>
        <p:nvSpPr>
          <p:cNvPr id="9" name="Rectángulo 8">
            <a:extLst>
              <a:ext uri="{FF2B5EF4-FFF2-40B4-BE49-F238E27FC236}">
                <a16:creationId xmlns:a16="http://schemas.microsoft.com/office/drawing/2014/main" id="{638F3484-7D0E-61F2-6049-B84868222971}"/>
              </a:ext>
            </a:extLst>
          </p:cNvPr>
          <p:cNvSpPr/>
          <p:nvPr/>
        </p:nvSpPr>
        <p:spPr>
          <a:xfrm>
            <a:off x="10251549" y="1621684"/>
            <a:ext cx="1242811" cy="3057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7" name="Imagen 6" descr="Interfaz de usuario gráfica, Aplicación, Correo electrónico, Sitio web&#10;&#10;El contenido generado por IA puede ser incorrecto.">
            <a:extLst>
              <a:ext uri="{FF2B5EF4-FFF2-40B4-BE49-F238E27FC236}">
                <a16:creationId xmlns:a16="http://schemas.microsoft.com/office/drawing/2014/main" id="{BC8B80C6-83B4-3698-C6AA-613B0917C239}"/>
              </a:ext>
            </a:extLst>
          </p:cNvPr>
          <p:cNvPicPr>
            <a:picLocks noChangeAspect="1"/>
          </p:cNvPicPr>
          <p:nvPr/>
        </p:nvPicPr>
        <p:blipFill>
          <a:blip r:embed="rId2"/>
          <a:stretch>
            <a:fillRect/>
          </a:stretch>
        </p:blipFill>
        <p:spPr>
          <a:xfrm>
            <a:off x="1055393" y="1690697"/>
            <a:ext cx="10399274" cy="5088562"/>
          </a:xfrm>
          <a:prstGeom prst="rect">
            <a:avLst/>
          </a:prstGeom>
        </p:spPr>
      </p:pic>
      <p:sp>
        <p:nvSpPr>
          <p:cNvPr id="21" name="Rectángulo 20">
            <a:extLst>
              <a:ext uri="{FF2B5EF4-FFF2-40B4-BE49-F238E27FC236}">
                <a16:creationId xmlns:a16="http://schemas.microsoft.com/office/drawing/2014/main" id="{BD7A8C01-651A-7D87-3BCB-AA1CE0E1BE3C}"/>
              </a:ext>
            </a:extLst>
          </p:cNvPr>
          <p:cNvSpPr/>
          <p:nvPr/>
        </p:nvSpPr>
        <p:spPr>
          <a:xfrm>
            <a:off x="10077412" y="1774539"/>
            <a:ext cx="1242811" cy="3057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Elipse 5">
            <a:extLst>
              <a:ext uri="{FF2B5EF4-FFF2-40B4-BE49-F238E27FC236}">
                <a16:creationId xmlns:a16="http://schemas.microsoft.com/office/drawing/2014/main" id="{E8953E54-42CA-36C7-2469-A46814607555}"/>
              </a:ext>
            </a:extLst>
          </p:cNvPr>
          <p:cNvSpPr/>
          <p:nvPr/>
        </p:nvSpPr>
        <p:spPr>
          <a:xfrm>
            <a:off x="1055393" y="2463317"/>
            <a:ext cx="1000845" cy="38556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BF69A97E-FCCE-4159-506C-F0088F231BA6}"/>
              </a:ext>
            </a:extLst>
          </p:cNvPr>
          <p:cNvSpPr/>
          <p:nvPr/>
        </p:nvSpPr>
        <p:spPr>
          <a:xfrm>
            <a:off x="3612851" y="3360286"/>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6F7F74B2-214C-4EB2-A1CE-8C9701AC1E3B}"/>
              </a:ext>
            </a:extLst>
          </p:cNvPr>
          <p:cNvSpPr/>
          <p:nvPr/>
        </p:nvSpPr>
        <p:spPr>
          <a:xfrm>
            <a:off x="5267847" y="3360286"/>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39A6FE22-A560-04F3-50E8-FE40710D4787}"/>
              </a:ext>
            </a:extLst>
          </p:cNvPr>
          <p:cNvSpPr/>
          <p:nvPr/>
        </p:nvSpPr>
        <p:spPr>
          <a:xfrm>
            <a:off x="3612851" y="3647946"/>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8A943ECD-95D9-8369-C420-8FE962F75EFD}"/>
              </a:ext>
            </a:extLst>
          </p:cNvPr>
          <p:cNvSpPr/>
          <p:nvPr/>
        </p:nvSpPr>
        <p:spPr>
          <a:xfrm>
            <a:off x="5267847" y="3647946"/>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D87744B6-53F7-1C2B-B06F-8FC4A4DEB15C}"/>
              </a:ext>
            </a:extLst>
          </p:cNvPr>
          <p:cNvSpPr/>
          <p:nvPr/>
        </p:nvSpPr>
        <p:spPr>
          <a:xfrm>
            <a:off x="3612851" y="3992008"/>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7E62DA7C-FCA3-3E80-9860-BC331C434B6F}"/>
              </a:ext>
            </a:extLst>
          </p:cNvPr>
          <p:cNvSpPr/>
          <p:nvPr/>
        </p:nvSpPr>
        <p:spPr>
          <a:xfrm>
            <a:off x="5267847" y="3992008"/>
            <a:ext cx="1681593"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017D4C28-AE0A-9182-D009-74C285901AB4}"/>
              </a:ext>
            </a:extLst>
          </p:cNvPr>
          <p:cNvSpPr/>
          <p:nvPr/>
        </p:nvSpPr>
        <p:spPr>
          <a:xfrm>
            <a:off x="3612851" y="4297017"/>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Rectángulo 21">
            <a:extLst>
              <a:ext uri="{FF2B5EF4-FFF2-40B4-BE49-F238E27FC236}">
                <a16:creationId xmlns:a16="http://schemas.microsoft.com/office/drawing/2014/main" id="{045F1BE6-9D8F-C4D9-49CC-E5A59062C9AA}"/>
              </a:ext>
            </a:extLst>
          </p:cNvPr>
          <p:cNvSpPr/>
          <p:nvPr/>
        </p:nvSpPr>
        <p:spPr>
          <a:xfrm>
            <a:off x="5267847" y="4297017"/>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Rectángulo 22">
            <a:extLst>
              <a:ext uri="{FF2B5EF4-FFF2-40B4-BE49-F238E27FC236}">
                <a16:creationId xmlns:a16="http://schemas.microsoft.com/office/drawing/2014/main" id="{F8016524-6606-1A56-1A28-FA7A1CD98B14}"/>
              </a:ext>
            </a:extLst>
          </p:cNvPr>
          <p:cNvSpPr/>
          <p:nvPr/>
        </p:nvSpPr>
        <p:spPr>
          <a:xfrm>
            <a:off x="3612851" y="4613203"/>
            <a:ext cx="1615303"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Rectángulo 23">
            <a:extLst>
              <a:ext uri="{FF2B5EF4-FFF2-40B4-BE49-F238E27FC236}">
                <a16:creationId xmlns:a16="http://schemas.microsoft.com/office/drawing/2014/main" id="{E1CA8B7F-3B6D-83A3-5934-557EFF462859}"/>
              </a:ext>
            </a:extLst>
          </p:cNvPr>
          <p:cNvSpPr/>
          <p:nvPr/>
        </p:nvSpPr>
        <p:spPr>
          <a:xfrm>
            <a:off x="5267847" y="4613203"/>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5" name="Rectángulo 24">
            <a:extLst>
              <a:ext uri="{FF2B5EF4-FFF2-40B4-BE49-F238E27FC236}">
                <a16:creationId xmlns:a16="http://schemas.microsoft.com/office/drawing/2014/main" id="{14FFFCBA-370A-AE06-7D96-066C9AA42BA6}"/>
              </a:ext>
            </a:extLst>
          </p:cNvPr>
          <p:cNvSpPr/>
          <p:nvPr/>
        </p:nvSpPr>
        <p:spPr>
          <a:xfrm>
            <a:off x="3612851" y="4900863"/>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6" name="Rectángulo 25">
            <a:extLst>
              <a:ext uri="{FF2B5EF4-FFF2-40B4-BE49-F238E27FC236}">
                <a16:creationId xmlns:a16="http://schemas.microsoft.com/office/drawing/2014/main" id="{5CDBEE70-D05E-3EC3-BB9E-7EBBF3CBDD78}"/>
              </a:ext>
            </a:extLst>
          </p:cNvPr>
          <p:cNvSpPr/>
          <p:nvPr/>
        </p:nvSpPr>
        <p:spPr>
          <a:xfrm>
            <a:off x="5267847" y="4900863"/>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Rectángulo 27">
            <a:extLst>
              <a:ext uri="{FF2B5EF4-FFF2-40B4-BE49-F238E27FC236}">
                <a16:creationId xmlns:a16="http://schemas.microsoft.com/office/drawing/2014/main" id="{CD8A463A-3473-71AC-AA08-74242862AFE7}"/>
              </a:ext>
            </a:extLst>
          </p:cNvPr>
          <p:cNvSpPr/>
          <p:nvPr/>
        </p:nvSpPr>
        <p:spPr>
          <a:xfrm>
            <a:off x="5267847" y="5205872"/>
            <a:ext cx="1761603"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 name="Rectángulo 28">
            <a:extLst>
              <a:ext uri="{FF2B5EF4-FFF2-40B4-BE49-F238E27FC236}">
                <a16:creationId xmlns:a16="http://schemas.microsoft.com/office/drawing/2014/main" id="{EF349EE0-3249-C2D1-5731-80F594B530BF}"/>
              </a:ext>
            </a:extLst>
          </p:cNvPr>
          <p:cNvSpPr/>
          <p:nvPr/>
        </p:nvSpPr>
        <p:spPr>
          <a:xfrm>
            <a:off x="4354830" y="5205872"/>
            <a:ext cx="65953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0B88444B-CFFA-1D87-FB57-06E8F6102839}"/>
              </a:ext>
            </a:extLst>
          </p:cNvPr>
          <p:cNvSpPr/>
          <p:nvPr/>
        </p:nvSpPr>
        <p:spPr>
          <a:xfrm>
            <a:off x="3070798" y="2956188"/>
            <a:ext cx="8065809" cy="368115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8" name="Conector recto de flecha 7">
            <a:extLst>
              <a:ext uri="{FF2B5EF4-FFF2-40B4-BE49-F238E27FC236}">
                <a16:creationId xmlns:a16="http://schemas.microsoft.com/office/drawing/2014/main" id="{159BD3B6-22EF-EEE7-FDF0-02240671E7FE}"/>
              </a:ext>
            </a:extLst>
          </p:cNvPr>
          <p:cNvCxnSpPr>
            <a:cxnSpLocks/>
          </p:cNvCxnSpPr>
          <p:nvPr/>
        </p:nvCxnSpPr>
        <p:spPr>
          <a:xfrm flipV="1">
            <a:off x="5856336" y="2669322"/>
            <a:ext cx="599515" cy="112343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 name="Elipse 3">
            <a:extLst>
              <a:ext uri="{FF2B5EF4-FFF2-40B4-BE49-F238E27FC236}">
                <a16:creationId xmlns:a16="http://schemas.microsoft.com/office/drawing/2014/main" id="{20D55799-BA52-2CE7-79B5-59C30B73A758}"/>
              </a:ext>
            </a:extLst>
          </p:cNvPr>
          <p:cNvSpPr/>
          <p:nvPr/>
        </p:nvSpPr>
        <p:spPr>
          <a:xfrm>
            <a:off x="6332220" y="2185832"/>
            <a:ext cx="498216" cy="38556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Elipse 10">
            <a:extLst>
              <a:ext uri="{FF2B5EF4-FFF2-40B4-BE49-F238E27FC236}">
                <a16:creationId xmlns:a16="http://schemas.microsoft.com/office/drawing/2014/main" id="{886E53E1-9E8B-6099-B7A9-CCDDA0C7DB6B}"/>
              </a:ext>
            </a:extLst>
          </p:cNvPr>
          <p:cNvSpPr/>
          <p:nvPr/>
        </p:nvSpPr>
        <p:spPr>
          <a:xfrm>
            <a:off x="4354830" y="3905684"/>
            <a:ext cx="2700062" cy="1893528"/>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400" dirty="0">
                <a:solidFill>
                  <a:schemeClr val="tx1"/>
                </a:solidFill>
              </a:rPr>
              <a:t>Independientemente del número de filtros que apliquemos, es fundamental clicar en “Filtrar” para que sean efectivos.</a:t>
            </a:r>
          </a:p>
        </p:txBody>
      </p:sp>
      <p:cxnSp>
        <p:nvCxnSpPr>
          <p:cNvPr id="13" name="Conector recto de flecha 12">
            <a:extLst>
              <a:ext uri="{FF2B5EF4-FFF2-40B4-BE49-F238E27FC236}">
                <a16:creationId xmlns:a16="http://schemas.microsoft.com/office/drawing/2014/main" id="{A7A2E775-E58D-09E8-2799-85145A0F581D}"/>
              </a:ext>
            </a:extLst>
          </p:cNvPr>
          <p:cNvCxnSpPr>
            <a:cxnSpLocks/>
          </p:cNvCxnSpPr>
          <p:nvPr/>
        </p:nvCxnSpPr>
        <p:spPr>
          <a:xfrm flipV="1">
            <a:off x="10184703" y="2661330"/>
            <a:ext cx="514114" cy="123636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7" name="Elipse 26">
            <a:extLst>
              <a:ext uri="{FF2B5EF4-FFF2-40B4-BE49-F238E27FC236}">
                <a16:creationId xmlns:a16="http://schemas.microsoft.com/office/drawing/2014/main" id="{93A7EFF6-102D-FEA2-B5F3-E1FEFD4D942D}"/>
              </a:ext>
            </a:extLst>
          </p:cNvPr>
          <p:cNvSpPr/>
          <p:nvPr/>
        </p:nvSpPr>
        <p:spPr>
          <a:xfrm>
            <a:off x="10242071" y="2174334"/>
            <a:ext cx="1028229" cy="38556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5" name="Elipse 34">
            <a:extLst>
              <a:ext uri="{FF2B5EF4-FFF2-40B4-BE49-F238E27FC236}">
                <a16:creationId xmlns:a16="http://schemas.microsoft.com/office/drawing/2014/main" id="{AB127DA0-339F-8C8B-442C-7435E2FD42EB}"/>
              </a:ext>
            </a:extLst>
          </p:cNvPr>
          <p:cNvSpPr/>
          <p:nvPr/>
        </p:nvSpPr>
        <p:spPr>
          <a:xfrm>
            <a:off x="8344596" y="3999126"/>
            <a:ext cx="2700062" cy="1893528"/>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400" dirty="0">
                <a:solidFill>
                  <a:schemeClr val="tx1"/>
                </a:solidFill>
              </a:rPr>
              <a:t>Cuando no queramos filtrar el alumnado y queramos volver a la visión general, hay que clicar en “Limpiar filtros”.</a:t>
            </a:r>
          </a:p>
        </p:txBody>
      </p:sp>
      <p:sp>
        <p:nvSpPr>
          <p:cNvPr id="41" name="Título 1">
            <a:extLst>
              <a:ext uri="{FF2B5EF4-FFF2-40B4-BE49-F238E27FC236}">
                <a16:creationId xmlns:a16="http://schemas.microsoft.com/office/drawing/2014/main" id="{5955DD1B-E700-00D5-253C-4792020BBBC2}"/>
              </a:ext>
            </a:extLst>
          </p:cNvPr>
          <p:cNvSpPr>
            <a:spLocks noGrp="1"/>
          </p:cNvSpPr>
          <p:nvPr>
            <p:ph type="title"/>
          </p:nvPr>
        </p:nvSpPr>
        <p:spPr>
          <a:xfrm>
            <a:off x="1095108" y="779378"/>
            <a:ext cx="3593212" cy="677195"/>
          </a:xfrm>
        </p:spPr>
        <p:txBody>
          <a:bodyPr anchor="b">
            <a:normAutofit fontScale="90000"/>
          </a:bodyPr>
          <a:lstStyle/>
          <a:p>
            <a:r>
              <a:rPr lang="es-ES_tradnl" sz="2800" dirty="0"/>
              <a:t>Seguimiento actividad - Filtros</a:t>
            </a:r>
            <a:endParaRPr lang="es-ES_tradnl" sz="2800" noProof="0" dirty="0"/>
          </a:p>
        </p:txBody>
      </p:sp>
    </p:spTree>
    <p:extLst>
      <p:ext uri="{BB962C8B-B14F-4D97-AF65-F5344CB8AC3E}">
        <p14:creationId xmlns:p14="http://schemas.microsoft.com/office/powerpoint/2010/main" val="3526215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4409A7-D4E7-4F9E-6237-E5EC027062A1}"/>
            </a:ext>
          </a:extLst>
        </p:cNvPr>
        <p:cNvGrpSpPr/>
        <p:nvPr/>
      </p:nvGrpSpPr>
      <p:grpSpPr>
        <a:xfrm>
          <a:off x="0" y="0"/>
          <a:ext cx="0" cy="0"/>
          <a:chOff x="0" y="0"/>
          <a:chExt cx="0" cy="0"/>
        </a:xfrm>
      </p:grpSpPr>
      <p:sp useBgFill="1">
        <p:nvSpPr>
          <p:cNvPr id="5143" name="Rectangle 5142">
            <a:extLst>
              <a:ext uri="{FF2B5EF4-FFF2-40B4-BE49-F238E27FC236}">
                <a16:creationId xmlns:a16="http://schemas.microsoft.com/office/drawing/2014/main" id="{86655E67-5EF6-DB46-B7C6-5B80A307B4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87C7502-1C5D-265E-B621-1DECAB6F2D55}"/>
              </a:ext>
            </a:extLst>
          </p:cNvPr>
          <p:cNvSpPr>
            <a:spLocks noGrp="1"/>
          </p:cNvSpPr>
          <p:nvPr>
            <p:ph type="title"/>
          </p:nvPr>
        </p:nvSpPr>
        <p:spPr>
          <a:xfrm>
            <a:off x="645064" y="525982"/>
            <a:ext cx="4282983" cy="1200361"/>
          </a:xfrm>
        </p:spPr>
        <p:txBody>
          <a:bodyPr anchor="b">
            <a:normAutofit/>
          </a:bodyPr>
          <a:lstStyle/>
          <a:p>
            <a:r>
              <a:rPr lang="es-ES_tradnl" sz="3600" noProof="0"/>
              <a:t>¿Qué es ActivaApp?</a:t>
            </a:r>
          </a:p>
        </p:txBody>
      </p:sp>
      <p:sp>
        <p:nvSpPr>
          <p:cNvPr id="5145" name="Rectangle 5144">
            <a:extLst>
              <a:ext uri="{FF2B5EF4-FFF2-40B4-BE49-F238E27FC236}">
                <a16:creationId xmlns:a16="http://schemas.microsoft.com/office/drawing/2014/main" id="{57D46211-89DF-A458-D3A6-AE6230FF6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434FD0FA-F86B-B547-7DC4-ED87CCFE4D09}"/>
              </a:ext>
            </a:extLst>
          </p:cNvPr>
          <p:cNvSpPr>
            <a:spLocks noGrp="1"/>
          </p:cNvSpPr>
          <p:nvPr>
            <p:ph idx="1"/>
          </p:nvPr>
        </p:nvSpPr>
        <p:spPr>
          <a:xfrm>
            <a:off x="645066" y="2031101"/>
            <a:ext cx="4282984" cy="3511943"/>
          </a:xfrm>
        </p:spPr>
        <p:txBody>
          <a:bodyPr anchor="ctr">
            <a:normAutofit/>
          </a:bodyPr>
          <a:lstStyle/>
          <a:p>
            <a:pPr marL="0" indent="0" algn="just">
              <a:buNone/>
            </a:pPr>
            <a:r>
              <a:rPr lang="es-ES_tradnl" sz="1800" noProof="0" dirty="0" err="1"/>
              <a:t>ActivaApp</a:t>
            </a:r>
            <a:r>
              <a:rPr lang="es-ES_tradnl" sz="1800" noProof="0" dirty="0"/>
              <a:t> es una aplicación móvil destinada al registro de la actividad física y diseñada específicamente para el uso por parte de los docentes y el alumnado de centros educativos. </a:t>
            </a:r>
          </a:p>
          <a:p>
            <a:pPr marL="0" indent="0" algn="just">
              <a:buNone/>
            </a:pPr>
            <a:r>
              <a:rPr lang="es-ES" sz="1800" dirty="0">
                <a:effectLst/>
                <a:latin typeface="Aptos" panose="020B0004020202020204" pitchFamily="34" charset="0"/>
                <a:ea typeface="Aptos" panose="020B0004020202020204" pitchFamily="34" charset="0"/>
                <a:cs typeface="Times New Roman" panose="02020603050405020304" pitchFamily="18" charset="0"/>
              </a:rPr>
              <a:t>La funcionalidad principal de </a:t>
            </a:r>
            <a:r>
              <a:rPr lang="es-ES" sz="1800" dirty="0" err="1">
                <a:effectLst/>
                <a:latin typeface="Aptos" panose="020B0004020202020204" pitchFamily="34" charset="0"/>
                <a:ea typeface="Aptos" panose="020B0004020202020204" pitchFamily="34" charset="0"/>
                <a:cs typeface="Times New Roman" panose="02020603050405020304" pitchFamily="18" charset="0"/>
              </a:rPr>
              <a:t>ActivaApp</a:t>
            </a:r>
            <a:r>
              <a:rPr lang="es-ES" sz="1800" dirty="0">
                <a:effectLst/>
                <a:latin typeface="Aptos" panose="020B0004020202020204" pitchFamily="34" charset="0"/>
                <a:ea typeface="Aptos" panose="020B0004020202020204" pitchFamily="34" charset="0"/>
                <a:cs typeface="Times New Roman" panose="02020603050405020304" pitchFamily="18" charset="0"/>
              </a:rPr>
              <a:t> es el registro de los pasos dados por cada usuario</a:t>
            </a:r>
            <a:r>
              <a:rPr lang="es-ES" sz="1800" dirty="0">
                <a:latin typeface="Aptos" panose="020B0004020202020204" pitchFamily="34" charset="0"/>
                <a:ea typeface="Aptos" panose="020B0004020202020204" pitchFamily="34" charset="0"/>
                <a:cs typeface="Times New Roman" panose="02020603050405020304" pitchFamily="18" charset="0"/>
              </a:rPr>
              <a:t>.</a:t>
            </a:r>
            <a:r>
              <a:rPr lang="es-ES" sz="1800" dirty="0">
                <a:effectLst/>
                <a:latin typeface="Aptos" panose="020B0004020202020204" pitchFamily="34" charset="0"/>
                <a:ea typeface="Aptos" panose="020B0004020202020204" pitchFamily="34" charset="0"/>
                <a:cs typeface="Times New Roman" panose="02020603050405020304" pitchFamily="18" charset="0"/>
              </a:rPr>
              <a:t> Sin embargo, incluye otras funcionalidades que la hacen interesante y atractiva</a:t>
            </a:r>
            <a:r>
              <a:rPr lang="es-ES" sz="1800" dirty="0">
                <a:latin typeface="Aptos" panose="020B0004020202020204" pitchFamily="34" charset="0"/>
                <a:ea typeface="Aptos" panose="020B0004020202020204" pitchFamily="34" charset="0"/>
                <a:cs typeface="Times New Roman" panose="02020603050405020304" pitchFamily="18" charset="0"/>
              </a:rPr>
              <a:t>.</a:t>
            </a:r>
          </a:p>
        </p:txBody>
      </p:sp>
      <p:sp>
        <p:nvSpPr>
          <p:cNvPr id="5147" name="Rectangle 5146">
            <a:extLst>
              <a:ext uri="{FF2B5EF4-FFF2-40B4-BE49-F238E27FC236}">
                <a16:creationId xmlns:a16="http://schemas.microsoft.com/office/drawing/2014/main" id="{E75B3426-87F2-2C1E-DB40-F0D2AD36A0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9" name="Rectangle 5148">
            <a:extLst>
              <a:ext uri="{FF2B5EF4-FFF2-40B4-BE49-F238E27FC236}">
                <a16:creationId xmlns:a16="http://schemas.microsoft.com/office/drawing/2014/main" id="{E615B65F-D546-FCD8-0F53-9B59A3C4D6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1" name="Rectangle 5150">
            <a:extLst>
              <a:ext uri="{FF2B5EF4-FFF2-40B4-BE49-F238E27FC236}">
                <a16:creationId xmlns:a16="http://schemas.microsoft.com/office/drawing/2014/main" id="{2E5D2388-E95D-76D5-0754-72246270CB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Texto&#10;&#10;El contenido generado por IA puede ser incorrecto.">
            <a:extLst>
              <a:ext uri="{FF2B5EF4-FFF2-40B4-BE49-F238E27FC236}">
                <a16:creationId xmlns:a16="http://schemas.microsoft.com/office/drawing/2014/main" id="{68217E26-D899-636C-2313-FFBA77D12A2A}"/>
              </a:ext>
            </a:extLst>
          </p:cNvPr>
          <p:cNvPicPr>
            <a:picLocks noChangeAspect="1"/>
          </p:cNvPicPr>
          <p:nvPr/>
        </p:nvPicPr>
        <p:blipFill>
          <a:blip r:embed="rId2"/>
          <a:srcRect b="24537"/>
          <a:stretch/>
        </p:blipFill>
        <p:spPr>
          <a:xfrm>
            <a:off x="6027151" y="1171338"/>
            <a:ext cx="5548316" cy="4282453"/>
          </a:xfrm>
          <a:prstGeom prst="rect">
            <a:avLst/>
          </a:prstGeom>
        </p:spPr>
      </p:pic>
    </p:spTree>
    <p:extLst>
      <p:ext uri="{BB962C8B-B14F-4D97-AF65-F5344CB8AC3E}">
        <p14:creationId xmlns:p14="http://schemas.microsoft.com/office/powerpoint/2010/main" val="28189137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A1F243A-A4DD-3E7C-8D5B-B0176D5D61EF}"/>
            </a:ext>
          </a:extLst>
        </p:cNvPr>
        <p:cNvGrpSpPr/>
        <p:nvPr/>
      </p:nvGrpSpPr>
      <p:grpSpPr>
        <a:xfrm>
          <a:off x="0" y="0"/>
          <a:ext cx="0" cy="0"/>
          <a:chOff x="0" y="0"/>
          <a:chExt cx="0" cy="0"/>
        </a:xfrm>
      </p:grpSpPr>
      <p:sp useBgFill="1">
        <p:nvSpPr>
          <p:cNvPr id="12346" name="Rectangle 12345">
            <a:extLst>
              <a:ext uri="{FF2B5EF4-FFF2-40B4-BE49-F238E27FC236}">
                <a16:creationId xmlns:a16="http://schemas.microsoft.com/office/drawing/2014/main" id="{700A4479-4539-6FDB-AB35-EC5C1C08EC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48" name="Freeform: Shape 12347">
            <a:extLst>
              <a:ext uri="{FF2B5EF4-FFF2-40B4-BE49-F238E27FC236}">
                <a16:creationId xmlns:a16="http://schemas.microsoft.com/office/drawing/2014/main" id="{970117DA-97BA-76A7-7276-FD1D1CF54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350" name="Right Triangle 12349">
            <a:extLst>
              <a:ext uri="{FF2B5EF4-FFF2-40B4-BE49-F238E27FC236}">
                <a16:creationId xmlns:a16="http://schemas.microsoft.com/office/drawing/2014/main" id="{DDF59722-0AD3-25D0-14FD-C7FD93039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Funcionalidad | gestion de la calidad del software - norma iso-9126">
            <a:extLst>
              <a:ext uri="{FF2B5EF4-FFF2-40B4-BE49-F238E27FC236}">
                <a16:creationId xmlns:a16="http://schemas.microsoft.com/office/drawing/2014/main" id="{9C6297FD-9B99-5892-2F99-DCC2B420362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35243" y="846200"/>
            <a:ext cx="5200347" cy="4979334"/>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7E6D4B79-03F1-24BA-8C33-5C019989D457}"/>
              </a:ext>
            </a:extLst>
          </p:cNvPr>
          <p:cNvSpPr txBox="1"/>
          <p:nvPr/>
        </p:nvSpPr>
        <p:spPr>
          <a:xfrm>
            <a:off x="7254502" y="1374507"/>
            <a:ext cx="3632726" cy="1384995"/>
          </a:xfrm>
          <a:prstGeom prst="rect">
            <a:avLst/>
          </a:prstGeom>
          <a:noFill/>
        </p:spPr>
        <p:txBody>
          <a:bodyPr wrap="none" rtlCol="0">
            <a:spAutoFit/>
          </a:bodyPr>
          <a:lstStyle/>
          <a:p>
            <a:r>
              <a:rPr lang="es-ES" sz="3600" dirty="0"/>
              <a:t>MANUAL DE USO</a:t>
            </a:r>
          </a:p>
          <a:p>
            <a:pPr algn="ctr"/>
            <a:endParaRPr lang="es-ES" sz="2400" dirty="0"/>
          </a:p>
          <a:p>
            <a:pPr algn="ctr"/>
            <a:r>
              <a:rPr lang="es-ES" sz="2400" i="1" dirty="0"/>
              <a:t>Detalles de alumnado</a:t>
            </a:r>
          </a:p>
        </p:txBody>
      </p:sp>
    </p:spTree>
    <p:extLst>
      <p:ext uri="{BB962C8B-B14F-4D97-AF65-F5344CB8AC3E}">
        <p14:creationId xmlns:p14="http://schemas.microsoft.com/office/powerpoint/2010/main" val="12267721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F5D550-026E-9790-EF31-CBB95E805820}"/>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08B65F50-FB55-F6A2-F5D9-31CCD605C7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564D5B4F-673D-FA2E-C4A0-4842667D2E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64F579F5-A26F-DEBD-82AD-7A8EEAAF84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D41850DC-B9DE-3B8B-5B04-127E5F42CA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6AF991BA-D79B-703F-8C12-580835398F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2DE35C6-1841-F1D8-DB6F-20EEEA1828F0}"/>
              </a:ext>
            </a:extLst>
          </p:cNvPr>
          <p:cNvSpPr>
            <a:spLocks noGrp="1"/>
          </p:cNvSpPr>
          <p:nvPr>
            <p:ph type="title"/>
          </p:nvPr>
        </p:nvSpPr>
        <p:spPr>
          <a:xfrm>
            <a:off x="1095107" y="779378"/>
            <a:ext cx="5040285" cy="677195"/>
          </a:xfrm>
        </p:spPr>
        <p:txBody>
          <a:bodyPr anchor="b">
            <a:normAutofit/>
          </a:bodyPr>
          <a:lstStyle/>
          <a:p>
            <a:r>
              <a:rPr lang="es-ES_tradnl" sz="3200" dirty="0"/>
              <a:t>Detalles alumnado</a:t>
            </a:r>
            <a:endParaRPr lang="es-ES_tradnl" sz="3200" noProof="0" dirty="0"/>
          </a:p>
        </p:txBody>
      </p:sp>
      <p:sp>
        <p:nvSpPr>
          <p:cNvPr id="5164" name="Rectangle 5163">
            <a:extLst>
              <a:ext uri="{FF2B5EF4-FFF2-40B4-BE49-F238E27FC236}">
                <a16:creationId xmlns:a16="http://schemas.microsoft.com/office/drawing/2014/main" id="{5BD824B8-678A-0622-4035-C2306D4F50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63A46526-6835-F2FF-DB2D-A63BD4CE4B18}"/>
              </a:ext>
            </a:extLst>
          </p:cNvPr>
          <p:cNvSpPr>
            <a:spLocks noGrp="1"/>
          </p:cNvSpPr>
          <p:nvPr>
            <p:ph idx="1"/>
          </p:nvPr>
        </p:nvSpPr>
        <p:spPr>
          <a:xfrm>
            <a:off x="5014368" y="517897"/>
            <a:ext cx="6121918" cy="1215618"/>
          </a:xfrm>
        </p:spPr>
        <p:txBody>
          <a:bodyPr anchor="ctr">
            <a:normAutofit/>
          </a:bodyPr>
          <a:lstStyle/>
          <a:p>
            <a:pPr marL="0" indent="0" algn="just">
              <a:buNone/>
            </a:pPr>
            <a:r>
              <a:rPr lang="es-ES" sz="1800" kern="100" dirty="0">
                <a:effectLst/>
                <a:latin typeface="Aptos" panose="020B0004020202020204" pitchFamily="34" charset="0"/>
                <a:ea typeface="Aptos" panose="020B0004020202020204" pitchFamily="34" charset="0"/>
                <a:cs typeface="Times New Roman" panose="02020603050405020304" pitchFamily="18" charset="0"/>
              </a:rPr>
              <a:t>Además de la vista general del alumnado, podemos ver un desglose detallado de cada discente. Para ello, clicamos en el signo “+” junto a su nombre. Al final del desplegable, en “acciones” clicamos en “ver”.</a:t>
            </a:r>
            <a:endParaRPr lang="es-ES" sz="1800" kern="100" dirty="0">
              <a:latin typeface="Aptos" panose="020B0004020202020204" pitchFamily="34" charset="0"/>
              <a:ea typeface="Aptos" panose="020B0004020202020204" pitchFamily="34" charset="0"/>
              <a:cs typeface="Times New Roman" panose="02020603050405020304" pitchFamily="18" charset="0"/>
            </a:endParaRPr>
          </a:p>
        </p:txBody>
      </p:sp>
      <p:cxnSp>
        <p:nvCxnSpPr>
          <p:cNvPr id="19" name="Conector recto 18">
            <a:extLst>
              <a:ext uri="{FF2B5EF4-FFF2-40B4-BE49-F238E27FC236}">
                <a16:creationId xmlns:a16="http://schemas.microsoft.com/office/drawing/2014/main" id="{5D9126A0-7348-DAA6-3B4B-B402F07D8CAB}"/>
              </a:ext>
            </a:extLst>
          </p:cNvPr>
          <p:cNvCxnSpPr/>
          <p:nvPr/>
        </p:nvCxnSpPr>
        <p:spPr>
          <a:xfrm>
            <a:off x="1055714" y="1456573"/>
            <a:ext cx="3379126" cy="0"/>
          </a:xfrm>
          <a:prstGeom prst="line">
            <a:avLst/>
          </a:prstGeom>
          <a:ln w="38100">
            <a:solidFill>
              <a:srgbClr val="0070C0"/>
            </a:solidFill>
          </a:ln>
        </p:spPr>
        <p:style>
          <a:lnRef idx="2">
            <a:schemeClr val="accent1"/>
          </a:lnRef>
          <a:fillRef idx="0">
            <a:schemeClr val="accent1"/>
          </a:fillRef>
          <a:effectRef idx="1">
            <a:schemeClr val="accent1"/>
          </a:effectRef>
          <a:fontRef idx="minor">
            <a:schemeClr val="tx1"/>
          </a:fontRef>
        </p:style>
      </p:cxnSp>
      <p:pic>
        <p:nvPicPr>
          <p:cNvPr id="7" name="Imagen 6" descr="Interfaz de usuario gráfica, Aplicación&#10;&#10;El contenido generado por IA puede ser incorrecto.">
            <a:extLst>
              <a:ext uri="{FF2B5EF4-FFF2-40B4-BE49-F238E27FC236}">
                <a16:creationId xmlns:a16="http://schemas.microsoft.com/office/drawing/2014/main" id="{D818A13B-166C-8FE1-06A0-5DC8DDDF7820}"/>
              </a:ext>
            </a:extLst>
          </p:cNvPr>
          <p:cNvPicPr>
            <a:picLocks noChangeAspect="1"/>
          </p:cNvPicPr>
          <p:nvPr/>
        </p:nvPicPr>
        <p:blipFill>
          <a:blip r:embed="rId2"/>
          <a:srcRect r="41123"/>
          <a:stretch>
            <a:fillRect/>
          </a:stretch>
        </p:blipFill>
        <p:spPr>
          <a:xfrm>
            <a:off x="743812" y="1733515"/>
            <a:ext cx="5689403" cy="4441980"/>
          </a:xfrm>
          <a:prstGeom prst="rect">
            <a:avLst/>
          </a:prstGeom>
        </p:spPr>
      </p:pic>
      <p:sp>
        <p:nvSpPr>
          <p:cNvPr id="6" name="Elipse 5">
            <a:extLst>
              <a:ext uri="{FF2B5EF4-FFF2-40B4-BE49-F238E27FC236}">
                <a16:creationId xmlns:a16="http://schemas.microsoft.com/office/drawing/2014/main" id="{49BD79BB-2BCD-FB8B-5EFC-7FEE21C41A83}"/>
              </a:ext>
            </a:extLst>
          </p:cNvPr>
          <p:cNvSpPr/>
          <p:nvPr/>
        </p:nvSpPr>
        <p:spPr>
          <a:xfrm>
            <a:off x="711893" y="2395249"/>
            <a:ext cx="1000845" cy="47100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8" name="Conector recto de flecha 7">
            <a:extLst>
              <a:ext uri="{FF2B5EF4-FFF2-40B4-BE49-F238E27FC236}">
                <a16:creationId xmlns:a16="http://schemas.microsoft.com/office/drawing/2014/main" id="{7198F9BA-5B6C-B740-94CE-16BD6B724035}"/>
              </a:ext>
            </a:extLst>
          </p:cNvPr>
          <p:cNvCxnSpPr>
            <a:cxnSpLocks/>
          </p:cNvCxnSpPr>
          <p:nvPr/>
        </p:nvCxnSpPr>
        <p:spPr>
          <a:xfrm flipH="1" flipV="1">
            <a:off x="3182663" y="6017161"/>
            <a:ext cx="597767" cy="6146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1" name="Rectángulo 20">
            <a:extLst>
              <a:ext uri="{FF2B5EF4-FFF2-40B4-BE49-F238E27FC236}">
                <a16:creationId xmlns:a16="http://schemas.microsoft.com/office/drawing/2014/main" id="{5A624DC8-24C5-5865-70D7-AF9D12259116}"/>
              </a:ext>
            </a:extLst>
          </p:cNvPr>
          <p:cNvSpPr/>
          <p:nvPr/>
        </p:nvSpPr>
        <p:spPr>
          <a:xfrm>
            <a:off x="9429750" y="1637390"/>
            <a:ext cx="1242811" cy="3057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Elipse 3">
            <a:extLst>
              <a:ext uri="{FF2B5EF4-FFF2-40B4-BE49-F238E27FC236}">
                <a16:creationId xmlns:a16="http://schemas.microsoft.com/office/drawing/2014/main" id="{F732CF19-AE0D-4D6E-6673-F405E3B3D8FE}"/>
              </a:ext>
            </a:extLst>
          </p:cNvPr>
          <p:cNvSpPr/>
          <p:nvPr/>
        </p:nvSpPr>
        <p:spPr>
          <a:xfrm>
            <a:off x="2651760" y="4274819"/>
            <a:ext cx="320040" cy="31419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Elipse 8">
            <a:extLst>
              <a:ext uri="{FF2B5EF4-FFF2-40B4-BE49-F238E27FC236}">
                <a16:creationId xmlns:a16="http://schemas.microsoft.com/office/drawing/2014/main" id="{4953AF59-CAF9-C62B-C3EC-8C3A1F360728}"/>
              </a:ext>
            </a:extLst>
          </p:cNvPr>
          <p:cNvSpPr/>
          <p:nvPr/>
        </p:nvSpPr>
        <p:spPr>
          <a:xfrm>
            <a:off x="2745277" y="5860064"/>
            <a:ext cx="320040" cy="31419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2" name="Imagen 11" descr="Interfaz de usuario gráfica, Texto, Aplicación&#10;&#10;El contenido generado por IA puede ser incorrecto.">
            <a:extLst>
              <a:ext uri="{FF2B5EF4-FFF2-40B4-BE49-F238E27FC236}">
                <a16:creationId xmlns:a16="http://schemas.microsoft.com/office/drawing/2014/main" id="{2F49DC1D-A52B-BE00-9C1F-22D2EF4C65EB}"/>
              </a:ext>
            </a:extLst>
          </p:cNvPr>
          <p:cNvPicPr>
            <a:picLocks noChangeAspect="1"/>
          </p:cNvPicPr>
          <p:nvPr/>
        </p:nvPicPr>
        <p:blipFill>
          <a:blip r:embed="rId3"/>
          <a:srcRect r="41243"/>
          <a:stretch>
            <a:fillRect/>
          </a:stretch>
        </p:blipFill>
        <p:spPr>
          <a:xfrm>
            <a:off x="6640181" y="1693375"/>
            <a:ext cx="5043021" cy="4436985"/>
          </a:xfrm>
          <a:prstGeom prst="rect">
            <a:avLst/>
          </a:prstGeom>
        </p:spPr>
      </p:pic>
      <p:sp>
        <p:nvSpPr>
          <p:cNvPr id="14" name="CuadroTexto 13">
            <a:extLst>
              <a:ext uri="{FF2B5EF4-FFF2-40B4-BE49-F238E27FC236}">
                <a16:creationId xmlns:a16="http://schemas.microsoft.com/office/drawing/2014/main" id="{8D681932-3662-BDE0-1BB8-9144AFA9A468}"/>
              </a:ext>
            </a:extLst>
          </p:cNvPr>
          <p:cNvSpPr txBox="1"/>
          <p:nvPr/>
        </p:nvSpPr>
        <p:spPr>
          <a:xfrm>
            <a:off x="3833347" y="5906347"/>
            <a:ext cx="308098" cy="369332"/>
          </a:xfrm>
          <a:prstGeom prst="rect">
            <a:avLst/>
          </a:prstGeom>
          <a:noFill/>
        </p:spPr>
        <p:txBody>
          <a:bodyPr wrap="none" rtlCol="0">
            <a:spAutoFit/>
          </a:bodyPr>
          <a:lstStyle/>
          <a:p>
            <a:r>
              <a:rPr lang="es-ES" dirty="0">
                <a:solidFill>
                  <a:srgbClr val="FF0000"/>
                </a:solidFill>
              </a:rPr>
              <a:t>1</a:t>
            </a:r>
          </a:p>
        </p:txBody>
      </p:sp>
      <p:cxnSp>
        <p:nvCxnSpPr>
          <p:cNvPr id="15" name="Conector recto de flecha 14">
            <a:extLst>
              <a:ext uri="{FF2B5EF4-FFF2-40B4-BE49-F238E27FC236}">
                <a16:creationId xmlns:a16="http://schemas.microsoft.com/office/drawing/2014/main" id="{200A8EFF-D7C0-69B9-FD75-DEC5FADBB6CF}"/>
              </a:ext>
            </a:extLst>
          </p:cNvPr>
          <p:cNvCxnSpPr>
            <a:cxnSpLocks/>
          </p:cNvCxnSpPr>
          <p:nvPr/>
        </p:nvCxnSpPr>
        <p:spPr>
          <a:xfrm flipH="1" flipV="1">
            <a:off x="9523320" y="5841450"/>
            <a:ext cx="597767" cy="6146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6" name="Elipse 15">
            <a:extLst>
              <a:ext uri="{FF2B5EF4-FFF2-40B4-BE49-F238E27FC236}">
                <a16:creationId xmlns:a16="http://schemas.microsoft.com/office/drawing/2014/main" id="{D8ACD3F5-8963-A9B6-6DAC-8609FA75DC7A}"/>
              </a:ext>
            </a:extLst>
          </p:cNvPr>
          <p:cNvSpPr/>
          <p:nvPr/>
        </p:nvSpPr>
        <p:spPr>
          <a:xfrm>
            <a:off x="8669552" y="5662334"/>
            <a:ext cx="723495" cy="20984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CuadroTexto 16">
            <a:extLst>
              <a:ext uri="{FF2B5EF4-FFF2-40B4-BE49-F238E27FC236}">
                <a16:creationId xmlns:a16="http://schemas.microsoft.com/office/drawing/2014/main" id="{1F503D29-DECA-148E-9329-0485C15E99A4}"/>
              </a:ext>
            </a:extLst>
          </p:cNvPr>
          <p:cNvSpPr txBox="1"/>
          <p:nvPr/>
        </p:nvSpPr>
        <p:spPr>
          <a:xfrm>
            <a:off x="10197780" y="5736627"/>
            <a:ext cx="308098" cy="369332"/>
          </a:xfrm>
          <a:prstGeom prst="rect">
            <a:avLst/>
          </a:prstGeom>
          <a:noFill/>
        </p:spPr>
        <p:txBody>
          <a:bodyPr wrap="none" rtlCol="0">
            <a:spAutoFit/>
          </a:bodyPr>
          <a:lstStyle/>
          <a:p>
            <a:r>
              <a:rPr lang="es-ES" dirty="0">
                <a:solidFill>
                  <a:srgbClr val="FF0000"/>
                </a:solidFill>
              </a:rPr>
              <a:t>2</a:t>
            </a:r>
          </a:p>
        </p:txBody>
      </p:sp>
    </p:spTree>
    <p:extLst>
      <p:ext uri="{BB962C8B-B14F-4D97-AF65-F5344CB8AC3E}">
        <p14:creationId xmlns:p14="http://schemas.microsoft.com/office/powerpoint/2010/main" val="4322941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309A7D9-E998-2B9B-5D42-DCF743282A40}"/>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53C9603C-FE9F-9F99-0125-483355D5C7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3C9E90E9-EFFB-D51C-9C02-15F5326143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1A58A217-18B0-606B-9C07-30A8D9BC1E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405C10AD-81CB-5407-B8FE-ABE15A8C8E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6FC202FE-CFD0-CD30-AD7A-175D3A0BD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F2E499F-4E9D-1B1A-90DB-D417503B0677}"/>
              </a:ext>
            </a:extLst>
          </p:cNvPr>
          <p:cNvSpPr>
            <a:spLocks noGrp="1"/>
          </p:cNvSpPr>
          <p:nvPr>
            <p:ph type="title"/>
          </p:nvPr>
        </p:nvSpPr>
        <p:spPr>
          <a:xfrm>
            <a:off x="1095107" y="779378"/>
            <a:ext cx="5040285" cy="677195"/>
          </a:xfrm>
        </p:spPr>
        <p:txBody>
          <a:bodyPr anchor="b">
            <a:normAutofit/>
          </a:bodyPr>
          <a:lstStyle/>
          <a:p>
            <a:r>
              <a:rPr lang="es-ES_tradnl" sz="3200" dirty="0"/>
              <a:t>Detalles alumnado</a:t>
            </a:r>
            <a:endParaRPr lang="es-ES_tradnl" sz="3200" noProof="0" dirty="0"/>
          </a:p>
        </p:txBody>
      </p:sp>
      <p:sp>
        <p:nvSpPr>
          <p:cNvPr id="5164" name="Rectangle 5163">
            <a:extLst>
              <a:ext uri="{FF2B5EF4-FFF2-40B4-BE49-F238E27FC236}">
                <a16:creationId xmlns:a16="http://schemas.microsoft.com/office/drawing/2014/main" id="{4A80C4AF-75EE-96AC-0EC3-4973C776E4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347C3D7A-28A3-5B58-40D4-AC89F4823AB8}"/>
              </a:ext>
            </a:extLst>
          </p:cNvPr>
          <p:cNvSpPr>
            <a:spLocks noGrp="1"/>
          </p:cNvSpPr>
          <p:nvPr>
            <p:ph idx="1"/>
          </p:nvPr>
        </p:nvSpPr>
        <p:spPr>
          <a:xfrm>
            <a:off x="5014368" y="517897"/>
            <a:ext cx="6121918" cy="1215618"/>
          </a:xfrm>
        </p:spPr>
        <p:txBody>
          <a:bodyPr anchor="ctr">
            <a:normAutofit/>
          </a:bodyPr>
          <a:lstStyle/>
          <a:p>
            <a:pPr marL="0" indent="0" algn="just">
              <a:buNone/>
            </a:pPr>
            <a:r>
              <a:rPr lang="es-ES" sz="2000" kern="100" dirty="0">
                <a:latin typeface="Aptos" panose="020B0004020202020204" pitchFamily="34" charset="0"/>
                <a:ea typeface="Aptos" panose="020B0004020202020204" pitchFamily="34" charset="0"/>
                <a:cs typeface="Times New Roman" panose="02020603050405020304" pitchFamily="18" charset="0"/>
              </a:rPr>
              <a:t>En esta vista detallada encontraremos los datos exclusivamente del discente seleccionado.</a:t>
            </a:r>
          </a:p>
        </p:txBody>
      </p:sp>
      <p:cxnSp>
        <p:nvCxnSpPr>
          <p:cNvPr id="19" name="Conector recto 18">
            <a:extLst>
              <a:ext uri="{FF2B5EF4-FFF2-40B4-BE49-F238E27FC236}">
                <a16:creationId xmlns:a16="http://schemas.microsoft.com/office/drawing/2014/main" id="{6CFF3811-69CA-0C65-87B2-4DF84527A06A}"/>
              </a:ext>
            </a:extLst>
          </p:cNvPr>
          <p:cNvCxnSpPr/>
          <p:nvPr/>
        </p:nvCxnSpPr>
        <p:spPr>
          <a:xfrm>
            <a:off x="1055714" y="1456573"/>
            <a:ext cx="3379126" cy="0"/>
          </a:xfrm>
          <a:prstGeom prst="line">
            <a:avLst/>
          </a:prstGeom>
          <a:ln w="38100">
            <a:solidFill>
              <a:srgbClr val="0070C0"/>
            </a:solidFill>
          </a:ln>
        </p:spPr>
        <p:style>
          <a:lnRef idx="2">
            <a:schemeClr val="accent1"/>
          </a:lnRef>
          <a:fillRef idx="0">
            <a:schemeClr val="accent1"/>
          </a:fillRef>
          <a:effectRef idx="1">
            <a:schemeClr val="accent1"/>
          </a:effectRef>
          <a:fontRef idx="minor">
            <a:schemeClr val="tx1"/>
          </a:fontRef>
        </p:style>
      </p:cxnSp>
      <p:pic>
        <p:nvPicPr>
          <p:cNvPr id="10" name="Imagen 9" descr="Interfaz de usuario gráfica, Aplicación&#10;&#10;El contenido generado por IA puede ser incorrecto.">
            <a:extLst>
              <a:ext uri="{FF2B5EF4-FFF2-40B4-BE49-F238E27FC236}">
                <a16:creationId xmlns:a16="http://schemas.microsoft.com/office/drawing/2014/main" id="{30773840-FD93-2ADB-1ECD-EAE83F260D43}"/>
              </a:ext>
            </a:extLst>
          </p:cNvPr>
          <p:cNvPicPr>
            <a:picLocks noChangeAspect="1"/>
          </p:cNvPicPr>
          <p:nvPr/>
        </p:nvPicPr>
        <p:blipFill>
          <a:blip r:embed="rId2"/>
          <a:stretch>
            <a:fillRect/>
          </a:stretch>
        </p:blipFill>
        <p:spPr>
          <a:xfrm>
            <a:off x="2069477" y="1581065"/>
            <a:ext cx="7654133" cy="2752040"/>
          </a:xfrm>
          <a:prstGeom prst="rect">
            <a:avLst/>
          </a:prstGeom>
        </p:spPr>
      </p:pic>
      <p:sp>
        <p:nvSpPr>
          <p:cNvPr id="21" name="Rectángulo 20">
            <a:extLst>
              <a:ext uri="{FF2B5EF4-FFF2-40B4-BE49-F238E27FC236}">
                <a16:creationId xmlns:a16="http://schemas.microsoft.com/office/drawing/2014/main" id="{01AEA275-095D-7F5C-534B-3A8560FF7A06}"/>
              </a:ext>
            </a:extLst>
          </p:cNvPr>
          <p:cNvSpPr/>
          <p:nvPr/>
        </p:nvSpPr>
        <p:spPr>
          <a:xfrm>
            <a:off x="9906443" y="1618602"/>
            <a:ext cx="1242811" cy="3057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ctángulo 10">
            <a:extLst>
              <a:ext uri="{FF2B5EF4-FFF2-40B4-BE49-F238E27FC236}">
                <a16:creationId xmlns:a16="http://schemas.microsoft.com/office/drawing/2014/main" id="{5D03785F-2849-6F61-9657-5008BC3D5557}"/>
              </a:ext>
            </a:extLst>
          </p:cNvPr>
          <p:cNvSpPr/>
          <p:nvPr/>
        </p:nvSpPr>
        <p:spPr>
          <a:xfrm>
            <a:off x="8663633" y="5645652"/>
            <a:ext cx="669054" cy="43297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2A9E3A01-6876-EE1D-6C65-34B8B7ABDB83}"/>
              </a:ext>
            </a:extLst>
          </p:cNvPr>
          <p:cNvSpPr/>
          <p:nvPr/>
        </p:nvSpPr>
        <p:spPr>
          <a:xfrm>
            <a:off x="811242" y="2124226"/>
            <a:ext cx="1242811" cy="3057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4593DCBB-2AD2-5BF8-F79B-1D8EF9F0F2AB}"/>
              </a:ext>
            </a:extLst>
          </p:cNvPr>
          <p:cNvSpPr/>
          <p:nvPr/>
        </p:nvSpPr>
        <p:spPr>
          <a:xfrm>
            <a:off x="8988841" y="1552295"/>
            <a:ext cx="1242811" cy="3057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Rectángulo 21">
            <a:extLst>
              <a:ext uri="{FF2B5EF4-FFF2-40B4-BE49-F238E27FC236}">
                <a16:creationId xmlns:a16="http://schemas.microsoft.com/office/drawing/2014/main" id="{E5F4F988-953E-A63C-9E7B-81641C850947}"/>
              </a:ext>
            </a:extLst>
          </p:cNvPr>
          <p:cNvSpPr/>
          <p:nvPr/>
        </p:nvSpPr>
        <p:spPr>
          <a:xfrm>
            <a:off x="10014858" y="1817430"/>
            <a:ext cx="1885893" cy="484380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Rectángulo 22">
            <a:extLst>
              <a:ext uri="{FF2B5EF4-FFF2-40B4-BE49-F238E27FC236}">
                <a16:creationId xmlns:a16="http://schemas.microsoft.com/office/drawing/2014/main" id="{2ADBAAB0-A312-8EC1-52A6-757FDCB4996E}"/>
              </a:ext>
            </a:extLst>
          </p:cNvPr>
          <p:cNvSpPr/>
          <p:nvPr/>
        </p:nvSpPr>
        <p:spPr>
          <a:xfrm>
            <a:off x="290367" y="5954806"/>
            <a:ext cx="1763686" cy="59288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Rectángulo 23">
            <a:extLst>
              <a:ext uri="{FF2B5EF4-FFF2-40B4-BE49-F238E27FC236}">
                <a16:creationId xmlns:a16="http://schemas.microsoft.com/office/drawing/2014/main" id="{BB19C3A6-88D3-4F53-6759-FFB0E009F257}"/>
              </a:ext>
            </a:extLst>
          </p:cNvPr>
          <p:cNvSpPr/>
          <p:nvPr/>
        </p:nvSpPr>
        <p:spPr>
          <a:xfrm>
            <a:off x="7860879" y="4333104"/>
            <a:ext cx="543820" cy="4247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5" name="Imagen 4" descr="Interfaz de usuario gráfica, Aplicación, Teams&#10;&#10;El contenido generado por IA puede ser incorrecto.">
            <a:extLst>
              <a:ext uri="{FF2B5EF4-FFF2-40B4-BE49-F238E27FC236}">
                <a16:creationId xmlns:a16="http://schemas.microsoft.com/office/drawing/2014/main" id="{6A7DE196-2EB6-9C40-2F1E-374EFD53BAA4}"/>
              </a:ext>
            </a:extLst>
          </p:cNvPr>
          <p:cNvPicPr>
            <a:picLocks noChangeAspect="1"/>
          </p:cNvPicPr>
          <p:nvPr/>
        </p:nvPicPr>
        <p:blipFill>
          <a:blip r:embed="rId3"/>
          <a:stretch>
            <a:fillRect/>
          </a:stretch>
        </p:blipFill>
        <p:spPr>
          <a:xfrm>
            <a:off x="2069476" y="4333104"/>
            <a:ext cx="7669557" cy="2371776"/>
          </a:xfrm>
          <a:prstGeom prst="rect">
            <a:avLst/>
          </a:prstGeom>
        </p:spPr>
      </p:pic>
      <p:sp>
        <p:nvSpPr>
          <p:cNvPr id="4" name="Rectángulo 3">
            <a:extLst>
              <a:ext uri="{FF2B5EF4-FFF2-40B4-BE49-F238E27FC236}">
                <a16:creationId xmlns:a16="http://schemas.microsoft.com/office/drawing/2014/main" id="{3C082C04-3708-41D9-4BA5-993BFB19794D}"/>
              </a:ext>
            </a:extLst>
          </p:cNvPr>
          <p:cNvSpPr/>
          <p:nvPr/>
        </p:nvSpPr>
        <p:spPr>
          <a:xfrm>
            <a:off x="7660496" y="3635117"/>
            <a:ext cx="669054" cy="43297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3367719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587F0B3-7FB9-E399-C54D-64B02C5CD104}"/>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00B8C8CB-19EB-420D-0996-80AFBDE57A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81D2D7F2-BF7E-1F48-FDDD-85F1009B18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B2797817-0132-A33A-D6D9-233F5237EA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739DD63A-D328-2A2A-DADB-CA09EE3CCA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A447D11B-7332-0EC3-D751-82104DCC3A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42F0901-A35D-B87D-114E-1D6CDB5BE7CD}"/>
              </a:ext>
            </a:extLst>
          </p:cNvPr>
          <p:cNvSpPr>
            <a:spLocks noGrp="1"/>
          </p:cNvSpPr>
          <p:nvPr>
            <p:ph type="title"/>
          </p:nvPr>
        </p:nvSpPr>
        <p:spPr>
          <a:xfrm>
            <a:off x="1095107" y="779378"/>
            <a:ext cx="5040285" cy="677195"/>
          </a:xfrm>
        </p:spPr>
        <p:txBody>
          <a:bodyPr anchor="b">
            <a:normAutofit/>
          </a:bodyPr>
          <a:lstStyle/>
          <a:p>
            <a:r>
              <a:rPr lang="es-ES_tradnl" sz="3200" dirty="0"/>
              <a:t>Detalles alumnado</a:t>
            </a:r>
            <a:endParaRPr lang="es-ES_tradnl" sz="3200" noProof="0" dirty="0"/>
          </a:p>
        </p:txBody>
      </p:sp>
      <p:sp>
        <p:nvSpPr>
          <p:cNvPr id="5164" name="Rectangle 5163">
            <a:extLst>
              <a:ext uri="{FF2B5EF4-FFF2-40B4-BE49-F238E27FC236}">
                <a16:creationId xmlns:a16="http://schemas.microsoft.com/office/drawing/2014/main" id="{6061ECB7-828F-AEA0-E2B3-168F48357D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Conector recto 18">
            <a:extLst>
              <a:ext uri="{FF2B5EF4-FFF2-40B4-BE49-F238E27FC236}">
                <a16:creationId xmlns:a16="http://schemas.microsoft.com/office/drawing/2014/main" id="{24B31ED0-6041-04C0-40E6-7270DB451B7F}"/>
              </a:ext>
            </a:extLst>
          </p:cNvPr>
          <p:cNvCxnSpPr/>
          <p:nvPr/>
        </p:nvCxnSpPr>
        <p:spPr>
          <a:xfrm>
            <a:off x="1055714" y="1456573"/>
            <a:ext cx="3379126" cy="0"/>
          </a:xfrm>
          <a:prstGeom prst="line">
            <a:avLst/>
          </a:prstGeom>
          <a:ln w="38100">
            <a:solidFill>
              <a:srgbClr val="0070C0"/>
            </a:solidFill>
          </a:ln>
        </p:spPr>
        <p:style>
          <a:lnRef idx="2">
            <a:schemeClr val="accent1"/>
          </a:lnRef>
          <a:fillRef idx="0">
            <a:schemeClr val="accent1"/>
          </a:fillRef>
          <a:effectRef idx="1">
            <a:schemeClr val="accent1"/>
          </a:effectRef>
          <a:fontRef idx="minor">
            <a:schemeClr val="tx1"/>
          </a:fontRef>
        </p:style>
      </p:cxnSp>
      <p:pic>
        <p:nvPicPr>
          <p:cNvPr id="10" name="Imagen 9" descr="Interfaz de usuario gráfica, Aplicación&#10;&#10;El contenido generado por IA puede ser incorrecto.">
            <a:extLst>
              <a:ext uri="{FF2B5EF4-FFF2-40B4-BE49-F238E27FC236}">
                <a16:creationId xmlns:a16="http://schemas.microsoft.com/office/drawing/2014/main" id="{0D3EFE97-90F9-DAC8-3CE7-9A6A0545B98E}"/>
              </a:ext>
            </a:extLst>
          </p:cNvPr>
          <p:cNvPicPr>
            <a:picLocks noChangeAspect="1"/>
          </p:cNvPicPr>
          <p:nvPr/>
        </p:nvPicPr>
        <p:blipFill>
          <a:blip r:embed="rId2"/>
          <a:stretch>
            <a:fillRect/>
          </a:stretch>
        </p:blipFill>
        <p:spPr>
          <a:xfrm>
            <a:off x="1042746" y="1572946"/>
            <a:ext cx="10234853" cy="5011312"/>
          </a:xfrm>
          <a:prstGeom prst="rect">
            <a:avLst/>
          </a:prstGeom>
        </p:spPr>
      </p:pic>
      <p:sp>
        <p:nvSpPr>
          <p:cNvPr id="6" name="Elipse 5">
            <a:extLst>
              <a:ext uri="{FF2B5EF4-FFF2-40B4-BE49-F238E27FC236}">
                <a16:creationId xmlns:a16="http://schemas.microsoft.com/office/drawing/2014/main" id="{C632F7A7-D65F-CE07-E30C-2976721E9372}"/>
              </a:ext>
            </a:extLst>
          </p:cNvPr>
          <p:cNvSpPr/>
          <p:nvPr/>
        </p:nvSpPr>
        <p:spPr>
          <a:xfrm>
            <a:off x="7074482" y="2156969"/>
            <a:ext cx="4203117" cy="36933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Rectángulo 20">
            <a:extLst>
              <a:ext uri="{FF2B5EF4-FFF2-40B4-BE49-F238E27FC236}">
                <a16:creationId xmlns:a16="http://schemas.microsoft.com/office/drawing/2014/main" id="{683A1722-37C3-D133-0A1D-C53A0AE5BCDF}"/>
              </a:ext>
            </a:extLst>
          </p:cNvPr>
          <p:cNvSpPr/>
          <p:nvPr/>
        </p:nvSpPr>
        <p:spPr>
          <a:xfrm>
            <a:off x="9906443" y="1618602"/>
            <a:ext cx="1242811" cy="3057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ctángulo 10">
            <a:extLst>
              <a:ext uri="{FF2B5EF4-FFF2-40B4-BE49-F238E27FC236}">
                <a16:creationId xmlns:a16="http://schemas.microsoft.com/office/drawing/2014/main" id="{93316C92-24DF-AEDA-1EED-DBF30C05CDCD}"/>
              </a:ext>
            </a:extLst>
          </p:cNvPr>
          <p:cNvSpPr/>
          <p:nvPr/>
        </p:nvSpPr>
        <p:spPr>
          <a:xfrm>
            <a:off x="8663633" y="5645652"/>
            <a:ext cx="669054" cy="43297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5" name="Conector recto de flecha 14">
            <a:extLst>
              <a:ext uri="{FF2B5EF4-FFF2-40B4-BE49-F238E27FC236}">
                <a16:creationId xmlns:a16="http://schemas.microsoft.com/office/drawing/2014/main" id="{BC0CE543-6C3C-5919-675E-3FE1D51BF9B8}"/>
              </a:ext>
            </a:extLst>
          </p:cNvPr>
          <p:cNvCxnSpPr>
            <a:cxnSpLocks/>
          </p:cNvCxnSpPr>
          <p:nvPr/>
        </p:nvCxnSpPr>
        <p:spPr>
          <a:xfrm>
            <a:off x="8374743" y="1771457"/>
            <a:ext cx="288890" cy="24219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7" name="Rectángulo 6">
            <a:extLst>
              <a:ext uri="{FF2B5EF4-FFF2-40B4-BE49-F238E27FC236}">
                <a16:creationId xmlns:a16="http://schemas.microsoft.com/office/drawing/2014/main" id="{BC0043EC-478F-E6F2-36A4-FBFF69DCCCD3}"/>
              </a:ext>
            </a:extLst>
          </p:cNvPr>
          <p:cNvSpPr/>
          <p:nvPr/>
        </p:nvSpPr>
        <p:spPr>
          <a:xfrm>
            <a:off x="2840328" y="3446880"/>
            <a:ext cx="9351672" cy="315560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Elipse 4">
            <a:extLst>
              <a:ext uri="{FF2B5EF4-FFF2-40B4-BE49-F238E27FC236}">
                <a16:creationId xmlns:a16="http://schemas.microsoft.com/office/drawing/2014/main" id="{D18A9AD6-48A7-4CEB-6347-9D37AEDF3775}"/>
              </a:ext>
            </a:extLst>
          </p:cNvPr>
          <p:cNvSpPr/>
          <p:nvPr/>
        </p:nvSpPr>
        <p:spPr>
          <a:xfrm>
            <a:off x="6459129" y="184344"/>
            <a:ext cx="2002427" cy="1739968"/>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400" dirty="0">
                <a:solidFill>
                  <a:schemeClr val="tx1"/>
                </a:solidFill>
              </a:rPr>
              <a:t>Permite filtrar los datos del discente en un periodo concreto</a:t>
            </a:r>
          </a:p>
        </p:txBody>
      </p:sp>
      <p:sp>
        <p:nvSpPr>
          <p:cNvPr id="18" name="Elipse 17">
            <a:extLst>
              <a:ext uri="{FF2B5EF4-FFF2-40B4-BE49-F238E27FC236}">
                <a16:creationId xmlns:a16="http://schemas.microsoft.com/office/drawing/2014/main" id="{4E643711-110A-ED9E-5724-619F33D42FF9}"/>
              </a:ext>
            </a:extLst>
          </p:cNvPr>
          <p:cNvSpPr/>
          <p:nvPr/>
        </p:nvSpPr>
        <p:spPr>
          <a:xfrm>
            <a:off x="5687407" y="2508335"/>
            <a:ext cx="1700364" cy="105725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Elipse 19">
            <a:extLst>
              <a:ext uri="{FF2B5EF4-FFF2-40B4-BE49-F238E27FC236}">
                <a16:creationId xmlns:a16="http://schemas.microsoft.com/office/drawing/2014/main" id="{121328A8-FA94-68FD-C6C2-DCA88D9B0920}"/>
              </a:ext>
            </a:extLst>
          </p:cNvPr>
          <p:cNvSpPr/>
          <p:nvPr/>
        </p:nvSpPr>
        <p:spPr>
          <a:xfrm>
            <a:off x="7516164" y="2581697"/>
            <a:ext cx="1700364" cy="105725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Elipse 21">
            <a:extLst>
              <a:ext uri="{FF2B5EF4-FFF2-40B4-BE49-F238E27FC236}">
                <a16:creationId xmlns:a16="http://schemas.microsoft.com/office/drawing/2014/main" id="{9C2CE4A5-64B4-C4E8-800C-061185F67032}"/>
              </a:ext>
            </a:extLst>
          </p:cNvPr>
          <p:cNvSpPr/>
          <p:nvPr/>
        </p:nvSpPr>
        <p:spPr>
          <a:xfrm>
            <a:off x="9351672" y="2565967"/>
            <a:ext cx="1700364" cy="105725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24" name="Conector recto de flecha 23">
            <a:extLst>
              <a:ext uri="{FF2B5EF4-FFF2-40B4-BE49-F238E27FC236}">
                <a16:creationId xmlns:a16="http://schemas.microsoft.com/office/drawing/2014/main" id="{EB76D96E-09F4-5CD7-44CD-4B5895F2E485}"/>
              </a:ext>
            </a:extLst>
          </p:cNvPr>
          <p:cNvCxnSpPr>
            <a:cxnSpLocks/>
          </p:cNvCxnSpPr>
          <p:nvPr/>
        </p:nvCxnSpPr>
        <p:spPr>
          <a:xfrm flipV="1">
            <a:off x="5991934" y="3781188"/>
            <a:ext cx="336476" cy="49736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7" name="Conector recto de flecha 26">
            <a:extLst>
              <a:ext uri="{FF2B5EF4-FFF2-40B4-BE49-F238E27FC236}">
                <a16:creationId xmlns:a16="http://schemas.microsoft.com/office/drawing/2014/main" id="{8AE34BF7-8ECA-1A32-82AD-AC47F5362F61}"/>
              </a:ext>
            </a:extLst>
          </p:cNvPr>
          <p:cNvCxnSpPr>
            <a:cxnSpLocks/>
          </p:cNvCxnSpPr>
          <p:nvPr/>
        </p:nvCxnSpPr>
        <p:spPr>
          <a:xfrm flipV="1">
            <a:off x="7866517" y="3829920"/>
            <a:ext cx="336476" cy="49736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8" name="Conector recto de flecha 27">
            <a:extLst>
              <a:ext uri="{FF2B5EF4-FFF2-40B4-BE49-F238E27FC236}">
                <a16:creationId xmlns:a16="http://schemas.microsoft.com/office/drawing/2014/main" id="{4204DD3D-BFC5-AE76-243A-F3540D18F1C6}"/>
              </a:ext>
            </a:extLst>
          </p:cNvPr>
          <p:cNvCxnSpPr>
            <a:cxnSpLocks/>
          </p:cNvCxnSpPr>
          <p:nvPr/>
        </p:nvCxnSpPr>
        <p:spPr>
          <a:xfrm flipV="1">
            <a:off x="9738205" y="3844521"/>
            <a:ext cx="336476" cy="49736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9" name="Elipse 28">
            <a:extLst>
              <a:ext uri="{FF2B5EF4-FFF2-40B4-BE49-F238E27FC236}">
                <a16:creationId xmlns:a16="http://schemas.microsoft.com/office/drawing/2014/main" id="{9309D9AA-A582-FE29-DB82-06493E5E53C3}"/>
              </a:ext>
            </a:extLst>
          </p:cNvPr>
          <p:cNvSpPr/>
          <p:nvPr/>
        </p:nvSpPr>
        <p:spPr>
          <a:xfrm>
            <a:off x="4123403" y="4399014"/>
            <a:ext cx="2106493" cy="100887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400" dirty="0">
                <a:solidFill>
                  <a:schemeClr val="tx1"/>
                </a:solidFill>
              </a:rPr>
              <a:t>Resumen pasos dados última semana</a:t>
            </a:r>
          </a:p>
        </p:txBody>
      </p:sp>
      <p:sp>
        <p:nvSpPr>
          <p:cNvPr id="30" name="Elipse 29">
            <a:extLst>
              <a:ext uri="{FF2B5EF4-FFF2-40B4-BE49-F238E27FC236}">
                <a16:creationId xmlns:a16="http://schemas.microsoft.com/office/drawing/2014/main" id="{3213BC74-7A3A-EC75-1722-8B4EF71011FE}"/>
              </a:ext>
            </a:extLst>
          </p:cNvPr>
          <p:cNvSpPr/>
          <p:nvPr/>
        </p:nvSpPr>
        <p:spPr>
          <a:xfrm>
            <a:off x="6392492" y="4399013"/>
            <a:ext cx="2106493" cy="100887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400" dirty="0">
                <a:solidFill>
                  <a:schemeClr val="tx1"/>
                </a:solidFill>
              </a:rPr>
              <a:t>Resumen pasos dados último mes</a:t>
            </a:r>
          </a:p>
        </p:txBody>
      </p:sp>
      <p:sp>
        <p:nvSpPr>
          <p:cNvPr id="31" name="Elipse 30">
            <a:extLst>
              <a:ext uri="{FF2B5EF4-FFF2-40B4-BE49-F238E27FC236}">
                <a16:creationId xmlns:a16="http://schemas.microsoft.com/office/drawing/2014/main" id="{E383758C-C434-2C7F-0E47-B18DC89DBFF8}"/>
              </a:ext>
            </a:extLst>
          </p:cNvPr>
          <p:cNvSpPr/>
          <p:nvPr/>
        </p:nvSpPr>
        <p:spPr>
          <a:xfrm>
            <a:off x="8661581" y="4420953"/>
            <a:ext cx="2106493" cy="100887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400" dirty="0">
                <a:solidFill>
                  <a:schemeClr val="tx1"/>
                </a:solidFill>
              </a:rPr>
              <a:t>Resumen pasos dados último año</a:t>
            </a:r>
          </a:p>
        </p:txBody>
      </p:sp>
      <p:sp>
        <p:nvSpPr>
          <p:cNvPr id="32" name="Elipse 31">
            <a:extLst>
              <a:ext uri="{FF2B5EF4-FFF2-40B4-BE49-F238E27FC236}">
                <a16:creationId xmlns:a16="http://schemas.microsoft.com/office/drawing/2014/main" id="{0218845C-3102-FCE9-284B-073E51EF1D0E}"/>
              </a:ext>
            </a:extLst>
          </p:cNvPr>
          <p:cNvSpPr/>
          <p:nvPr/>
        </p:nvSpPr>
        <p:spPr>
          <a:xfrm>
            <a:off x="2805942" y="2508335"/>
            <a:ext cx="917564" cy="73015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33" name="Conector recto de flecha 32">
            <a:extLst>
              <a:ext uri="{FF2B5EF4-FFF2-40B4-BE49-F238E27FC236}">
                <a16:creationId xmlns:a16="http://schemas.microsoft.com/office/drawing/2014/main" id="{5A7403E4-DA4A-7FE9-2593-C7FCFB99DAF4}"/>
              </a:ext>
            </a:extLst>
          </p:cNvPr>
          <p:cNvCxnSpPr>
            <a:cxnSpLocks/>
          </p:cNvCxnSpPr>
          <p:nvPr/>
        </p:nvCxnSpPr>
        <p:spPr>
          <a:xfrm flipH="1">
            <a:off x="3700199" y="2287540"/>
            <a:ext cx="423204" cy="27842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6" name="Elipse 35">
            <a:extLst>
              <a:ext uri="{FF2B5EF4-FFF2-40B4-BE49-F238E27FC236}">
                <a16:creationId xmlns:a16="http://schemas.microsoft.com/office/drawing/2014/main" id="{C1689F16-A006-5C5B-C6E7-B6A0842FD9CB}"/>
              </a:ext>
            </a:extLst>
          </p:cNvPr>
          <p:cNvSpPr/>
          <p:nvPr/>
        </p:nvSpPr>
        <p:spPr>
          <a:xfrm>
            <a:off x="3843751" y="1599553"/>
            <a:ext cx="1763214" cy="601288"/>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400" dirty="0">
                <a:solidFill>
                  <a:schemeClr val="tx1"/>
                </a:solidFill>
              </a:rPr>
              <a:t>Discente seleccionado</a:t>
            </a:r>
          </a:p>
        </p:txBody>
      </p:sp>
    </p:spTree>
    <p:extLst>
      <p:ext uri="{BB962C8B-B14F-4D97-AF65-F5344CB8AC3E}">
        <p14:creationId xmlns:p14="http://schemas.microsoft.com/office/powerpoint/2010/main" val="27236339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D1CEBB5-E4E2-BEAE-ABF2-8CFB9C8C0910}"/>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D8DBA64A-7BCD-4574-77DF-A6FE9CF6B7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A081D807-EB2F-80D9-8F4C-2D3FB041D7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6EFB5007-316B-1016-E4D6-66E5A992BF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FAB6FF19-C0FD-7A6E-FEBC-CEC9BC541F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160017AE-4D8B-8CA2-A25D-6153DA872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66C3F2B-E2BA-2142-8E14-7D1BEBEFBA67}"/>
              </a:ext>
            </a:extLst>
          </p:cNvPr>
          <p:cNvSpPr>
            <a:spLocks noGrp="1"/>
          </p:cNvSpPr>
          <p:nvPr>
            <p:ph type="title"/>
          </p:nvPr>
        </p:nvSpPr>
        <p:spPr>
          <a:xfrm>
            <a:off x="1095107" y="779378"/>
            <a:ext cx="5040285" cy="677195"/>
          </a:xfrm>
        </p:spPr>
        <p:txBody>
          <a:bodyPr anchor="b">
            <a:normAutofit/>
          </a:bodyPr>
          <a:lstStyle/>
          <a:p>
            <a:r>
              <a:rPr lang="es-ES_tradnl" sz="3200" dirty="0"/>
              <a:t>Detalles alumnado</a:t>
            </a:r>
            <a:endParaRPr lang="es-ES_tradnl" sz="3200" noProof="0" dirty="0"/>
          </a:p>
        </p:txBody>
      </p:sp>
      <p:sp>
        <p:nvSpPr>
          <p:cNvPr id="5164" name="Rectangle 5163">
            <a:extLst>
              <a:ext uri="{FF2B5EF4-FFF2-40B4-BE49-F238E27FC236}">
                <a16:creationId xmlns:a16="http://schemas.microsoft.com/office/drawing/2014/main" id="{AE9C0D5D-1F03-1934-C6D1-FCE6B93EE6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Conector recto 18">
            <a:extLst>
              <a:ext uri="{FF2B5EF4-FFF2-40B4-BE49-F238E27FC236}">
                <a16:creationId xmlns:a16="http://schemas.microsoft.com/office/drawing/2014/main" id="{FBD5B48B-62D9-BA3E-BC77-BB23552C4298}"/>
              </a:ext>
            </a:extLst>
          </p:cNvPr>
          <p:cNvCxnSpPr/>
          <p:nvPr/>
        </p:nvCxnSpPr>
        <p:spPr>
          <a:xfrm>
            <a:off x="1055714" y="1456573"/>
            <a:ext cx="3379126" cy="0"/>
          </a:xfrm>
          <a:prstGeom prst="line">
            <a:avLst/>
          </a:prstGeom>
          <a:ln w="38100">
            <a:solidFill>
              <a:srgbClr val="0070C0"/>
            </a:solidFill>
          </a:ln>
        </p:spPr>
        <p:style>
          <a:lnRef idx="2">
            <a:schemeClr val="accent1"/>
          </a:lnRef>
          <a:fillRef idx="0">
            <a:schemeClr val="accent1"/>
          </a:fillRef>
          <a:effectRef idx="1">
            <a:schemeClr val="accent1"/>
          </a:effectRef>
          <a:fontRef idx="minor">
            <a:schemeClr val="tx1"/>
          </a:fontRef>
        </p:style>
      </p:cxnSp>
      <p:pic>
        <p:nvPicPr>
          <p:cNvPr id="10" name="Imagen 9" descr="Interfaz de usuario gráfica, Aplicación&#10;&#10;El contenido generado por IA puede ser incorrecto.">
            <a:extLst>
              <a:ext uri="{FF2B5EF4-FFF2-40B4-BE49-F238E27FC236}">
                <a16:creationId xmlns:a16="http://schemas.microsoft.com/office/drawing/2014/main" id="{C1A157DF-BC64-E788-191A-EC2E98D6033E}"/>
              </a:ext>
            </a:extLst>
          </p:cNvPr>
          <p:cNvPicPr>
            <a:picLocks noChangeAspect="1"/>
          </p:cNvPicPr>
          <p:nvPr/>
        </p:nvPicPr>
        <p:blipFill>
          <a:blip r:embed="rId2"/>
          <a:stretch>
            <a:fillRect/>
          </a:stretch>
        </p:blipFill>
        <p:spPr>
          <a:xfrm>
            <a:off x="1042746" y="1572946"/>
            <a:ext cx="10234853" cy="5011312"/>
          </a:xfrm>
          <a:prstGeom prst="rect">
            <a:avLst/>
          </a:prstGeom>
        </p:spPr>
      </p:pic>
      <p:sp>
        <p:nvSpPr>
          <p:cNvPr id="21" name="Rectángulo 20">
            <a:extLst>
              <a:ext uri="{FF2B5EF4-FFF2-40B4-BE49-F238E27FC236}">
                <a16:creationId xmlns:a16="http://schemas.microsoft.com/office/drawing/2014/main" id="{CEA3BBBE-2EED-2792-702A-DE51B621FF5C}"/>
              </a:ext>
            </a:extLst>
          </p:cNvPr>
          <p:cNvSpPr/>
          <p:nvPr/>
        </p:nvSpPr>
        <p:spPr>
          <a:xfrm>
            <a:off x="9906443" y="1618602"/>
            <a:ext cx="1242811" cy="3057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ctángulo 10">
            <a:extLst>
              <a:ext uri="{FF2B5EF4-FFF2-40B4-BE49-F238E27FC236}">
                <a16:creationId xmlns:a16="http://schemas.microsoft.com/office/drawing/2014/main" id="{6895B017-8D4C-AEBF-C963-5B9ED3836CC2}"/>
              </a:ext>
            </a:extLst>
          </p:cNvPr>
          <p:cNvSpPr/>
          <p:nvPr/>
        </p:nvSpPr>
        <p:spPr>
          <a:xfrm>
            <a:off x="8663633" y="5645652"/>
            <a:ext cx="669054" cy="43297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ángulo 3">
            <a:extLst>
              <a:ext uri="{FF2B5EF4-FFF2-40B4-BE49-F238E27FC236}">
                <a16:creationId xmlns:a16="http://schemas.microsoft.com/office/drawing/2014/main" id="{F26889D6-43B1-0949-D53C-96ADE0461439}"/>
              </a:ext>
            </a:extLst>
          </p:cNvPr>
          <p:cNvSpPr/>
          <p:nvPr/>
        </p:nvSpPr>
        <p:spPr>
          <a:xfrm>
            <a:off x="2745277" y="1654155"/>
            <a:ext cx="8945980" cy="190344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Elipse 5">
            <a:extLst>
              <a:ext uri="{FF2B5EF4-FFF2-40B4-BE49-F238E27FC236}">
                <a16:creationId xmlns:a16="http://schemas.microsoft.com/office/drawing/2014/main" id="{99175FEE-5710-6D09-184E-FC5583BDC4EB}"/>
              </a:ext>
            </a:extLst>
          </p:cNvPr>
          <p:cNvSpPr/>
          <p:nvPr/>
        </p:nvSpPr>
        <p:spPr>
          <a:xfrm>
            <a:off x="2745277" y="3536018"/>
            <a:ext cx="5728730" cy="3402556"/>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Elipse 15">
            <a:extLst>
              <a:ext uri="{FF2B5EF4-FFF2-40B4-BE49-F238E27FC236}">
                <a16:creationId xmlns:a16="http://schemas.microsoft.com/office/drawing/2014/main" id="{4C7DF181-4B63-B5AD-68AF-03B7C94AD88C}"/>
              </a:ext>
            </a:extLst>
          </p:cNvPr>
          <p:cNvSpPr/>
          <p:nvPr/>
        </p:nvSpPr>
        <p:spPr>
          <a:xfrm>
            <a:off x="8273143" y="3429000"/>
            <a:ext cx="1756228" cy="58336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5" name="Conector recto de flecha 4">
            <a:extLst>
              <a:ext uri="{FF2B5EF4-FFF2-40B4-BE49-F238E27FC236}">
                <a16:creationId xmlns:a16="http://schemas.microsoft.com/office/drawing/2014/main" id="{CBF68736-4D88-5EE6-88E7-A092751D08CF}"/>
              </a:ext>
            </a:extLst>
          </p:cNvPr>
          <p:cNvCxnSpPr>
            <a:cxnSpLocks/>
          </p:cNvCxnSpPr>
          <p:nvPr/>
        </p:nvCxnSpPr>
        <p:spPr>
          <a:xfrm flipH="1">
            <a:off x="9545998" y="2866246"/>
            <a:ext cx="451183" cy="43888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7" name="Elipse 6">
            <a:extLst>
              <a:ext uri="{FF2B5EF4-FFF2-40B4-BE49-F238E27FC236}">
                <a16:creationId xmlns:a16="http://schemas.microsoft.com/office/drawing/2014/main" id="{87A18AA6-9907-EDD4-EAB5-882E5D989245}"/>
              </a:ext>
            </a:extLst>
          </p:cNvPr>
          <p:cNvSpPr/>
          <p:nvPr/>
        </p:nvSpPr>
        <p:spPr>
          <a:xfrm>
            <a:off x="9634324" y="1484006"/>
            <a:ext cx="2520151" cy="134668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400" dirty="0">
                <a:solidFill>
                  <a:schemeClr val="tx1"/>
                </a:solidFill>
              </a:rPr>
              <a:t>Indica los avatares totales disponibles y los desbloqueados por el usuario</a:t>
            </a:r>
          </a:p>
        </p:txBody>
      </p:sp>
      <p:cxnSp>
        <p:nvCxnSpPr>
          <p:cNvPr id="14" name="Conector recto de flecha 13">
            <a:extLst>
              <a:ext uri="{FF2B5EF4-FFF2-40B4-BE49-F238E27FC236}">
                <a16:creationId xmlns:a16="http://schemas.microsoft.com/office/drawing/2014/main" id="{FBB14762-477B-F1A1-A2D5-BC1D9B7C210D}"/>
              </a:ext>
            </a:extLst>
          </p:cNvPr>
          <p:cNvCxnSpPr>
            <a:cxnSpLocks/>
          </p:cNvCxnSpPr>
          <p:nvPr/>
        </p:nvCxnSpPr>
        <p:spPr>
          <a:xfrm flipH="1">
            <a:off x="5843713" y="2744208"/>
            <a:ext cx="632918" cy="69385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8" name="Elipse 17">
            <a:extLst>
              <a:ext uri="{FF2B5EF4-FFF2-40B4-BE49-F238E27FC236}">
                <a16:creationId xmlns:a16="http://schemas.microsoft.com/office/drawing/2014/main" id="{600920FA-2B1A-2ECB-CA0B-0F30664F5F36}"/>
              </a:ext>
            </a:extLst>
          </p:cNvPr>
          <p:cNvSpPr/>
          <p:nvPr/>
        </p:nvSpPr>
        <p:spPr>
          <a:xfrm>
            <a:off x="4898058" y="110466"/>
            <a:ext cx="4698742" cy="2569481"/>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Se muestra en la misma gráfica el número de pasos (verde claro) y la intensidad indicada en la escala de Borg por ese discente (verde oscuro). </a:t>
            </a:r>
          </a:p>
          <a:p>
            <a:pPr algn="ctr"/>
            <a:r>
              <a:rPr lang="es-ES" sz="1200" dirty="0">
                <a:solidFill>
                  <a:schemeClr val="tx1"/>
                </a:solidFill>
              </a:rPr>
              <a:t>Hay dos opciones para la gráfica, mostrar el total de pasos del día y la puntuación media del día indicada en la escala de Borg; o mostrar de forma individual los pasos y la puntuación en la escala de Borg de las diferentes actividades realizadas en el mismo día. </a:t>
            </a:r>
          </a:p>
        </p:txBody>
      </p:sp>
    </p:spTree>
    <p:extLst>
      <p:ext uri="{BB962C8B-B14F-4D97-AF65-F5344CB8AC3E}">
        <p14:creationId xmlns:p14="http://schemas.microsoft.com/office/powerpoint/2010/main" val="15721721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6F4478-C8C0-1C43-6EF5-29909D6448A5}"/>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53A809C1-AD08-2CA6-15BD-F8EB690615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EF239C81-9F68-DEA9-D3D6-E71669FCAE3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07C6B26F-63F9-D0DD-0D6B-28D205D841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EF7F891A-10EA-2E16-AC46-16F2847B8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B844EC9F-B486-ED00-E19F-E1B0695510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A8FFD566-BDB9-FB84-39DE-18A575C4C50B}"/>
              </a:ext>
            </a:extLst>
          </p:cNvPr>
          <p:cNvSpPr>
            <a:spLocks noGrp="1"/>
          </p:cNvSpPr>
          <p:nvPr>
            <p:ph type="title"/>
          </p:nvPr>
        </p:nvSpPr>
        <p:spPr>
          <a:xfrm>
            <a:off x="1095107" y="779378"/>
            <a:ext cx="5040285" cy="677195"/>
          </a:xfrm>
        </p:spPr>
        <p:txBody>
          <a:bodyPr anchor="b">
            <a:normAutofit/>
          </a:bodyPr>
          <a:lstStyle/>
          <a:p>
            <a:r>
              <a:rPr lang="es-ES_tradnl" sz="3200" dirty="0"/>
              <a:t>Detalles alumnado</a:t>
            </a:r>
            <a:endParaRPr lang="es-ES_tradnl" sz="3200" noProof="0" dirty="0"/>
          </a:p>
        </p:txBody>
      </p:sp>
      <p:sp>
        <p:nvSpPr>
          <p:cNvPr id="5164" name="Rectangle 5163">
            <a:extLst>
              <a:ext uri="{FF2B5EF4-FFF2-40B4-BE49-F238E27FC236}">
                <a16:creationId xmlns:a16="http://schemas.microsoft.com/office/drawing/2014/main" id="{A827381F-0139-93A6-B73C-C321FCB33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Conector recto 18">
            <a:extLst>
              <a:ext uri="{FF2B5EF4-FFF2-40B4-BE49-F238E27FC236}">
                <a16:creationId xmlns:a16="http://schemas.microsoft.com/office/drawing/2014/main" id="{C4F58F68-CD1F-764E-AA83-F5A4CC7F85FB}"/>
              </a:ext>
            </a:extLst>
          </p:cNvPr>
          <p:cNvCxnSpPr/>
          <p:nvPr/>
        </p:nvCxnSpPr>
        <p:spPr>
          <a:xfrm>
            <a:off x="1055714" y="1456573"/>
            <a:ext cx="3379126" cy="0"/>
          </a:xfrm>
          <a:prstGeom prst="line">
            <a:avLst/>
          </a:prstGeom>
          <a:ln w="38100">
            <a:solidFill>
              <a:srgbClr val="0070C0"/>
            </a:solidFill>
          </a:ln>
        </p:spPr>
        <p:style>
          <a:lnRef idx="2">
            <a:schemeClr val="accent1"/>
          </a:lnRef>
          <a:fillRef idx="0">
            <a:schemeClr val="accent1"/>
          </a:fillRef>
          <a:effectRef idx="1">
            <a:schemeClr val="accent1"/>
          </a:effectRef>
          <a:fontRef idx="minor">
            <a:schemeClr val="tx1"/>
          </a:fontRef>
        </p:style>
      </p:cxnSp>
      <p:pic>
        <p:nvPicPr>
          <p:cNvPr id="8" name="Imagen 7" descr="Interfaz de usuario gráfica, Aplicación&#10;&#10;El contenido generado por IA puede ser incorrecto.">
            <a:extLst>
              <a:ext uri="{FF2B5EF4-FFF2-40B4-BE49-F238E27FC236}">
                <a16:creationId xmlns:a16="http://schemas.microsoft.com/office/drawing/2014/main" id="{A4C4AF4B-A8DF-3B02-5AA5-5C8AD2BC0E1D}"/>
              </a:ext>
            </a:extLst>
          </p:cNvPr>
          <p:cNvPicPr>
            <a:picLocks noChangeAspect="1"/>
          </p:cNvPicPr>
          <p:nvPr/>
        </p:nvPicPr>
        <p:blipFill>
          <a:blip r:embed="rId2"/>
          <a:stretch>
            <a:fillRect/>
          </a:stretch>
        </p:blipFill>
        <p:spPr>
          <a:xfrm>
            <a:off x="1055714" y="1617003"/>
            <a:ext cx="5079678" cy="3005319"/>
          </a:xfrm>
          <a:prstGeom prst="rect">
            <a:avLst/>
          </a:prstGeom>
        </p:spPr>
      </p:pic>
      <p:pic>
        <p:nvPicPr>
          <p:cNvPr id="12" name="Imagen 11" descr="Imagen que contiene Diagrama&#10;&#10;El contenido generado por IA puede ser incorrecto.">
            <a:extLst>
              <a:ext uri="{FF2B5EF4-FFF2-40B4-BE49-F238E27FC236}">
                <a16:creationId xmlns:a16="http://schemas.microsoft.com/office/drawing/2014/main" id="{0CDA3B2A-F173-C8B5-3879-3646D9DAFE1B}"/>
              </a:ext>
            </a:extLst>
          </p:cNvPr>
          <p:cNvPicPr>
            <a:picLocks noChangeAspect="1"/>
          </p:cNvPicPr>
          <p:nvPr/>
        </p:nvPicPr>
        <p:blipFill>
          <a:blip r:embed="rId3"/>
          <a:stretch>
            <a:fillRect/>
          </a:stretch>
        </p:blipFill>
        <p:spPr>
          <a:xfrm>
            <a:off x="6216045" y="1617003"/>
            <a:ext cx="5079678" cy="2965774"/>
          </a:xfrm>
          <a:prstGeom prst="rect">
            <a:avLst/>
          </a:prstGeom>
        </p:spPr>
      </p:pic>
      <p:sp>
        <p:nvSpPr>
          <p:cNvPr id="13" name="CuadroTexto 12">
            <a:extLst>
              <a:ext uri="{FF2B5EF4-FFF2-40B4-BE49-F238E27FC236}">
                <a16:creationId xmlns:a16="http://schemas.microsoft.com/office/drawing/2014/main" id="{4A97F917-1985-E127-099D-21E57EDC0685}"/>
              </a:ext>
            </a:extLst>
          </p:cNvPr>
          <p:cNvSpPr txBox="1"/>
          <p:nvPr/>
        </p:nvSpPr>
        <p:spPr>
          <a:xfrm>
            <a:off x="2302894" y="4770874"/>
            <a:ext cx="2596160" cy="369332"/>
          </a:xfrm>
          <a:prstGeom prst="rect">
            <a:avLst/>
          </a:prstGeom>
          <a:noFill/>
        </p:spPr>
        <p:txBody>
          <a:bodyPr wrap="none" rtlCol="0">
            <a:spAutoFit/>
          </a:bodyPr>
          <a:lstStyle/>
          <a:p>
            <a:r>
              <a:rPr lang="es-ES" dirty="0"/>
              <a:t>Vista pasos/Borg por día</a:t>
            </a:r>
          </a:p>
        </p:txBody>
      </p:sp>
      <p:sp>
        <p:nvSpPr>
          <p:cNvPr id="15" name="CuadroTexto 14">
            <a:extLst>
              <a:ext uri="{FF2B5EF4-FFF2-40B4-BE49-F238E27FC236}">
                <a16:creationId xmlns:a16="http://schemas.microsoft.com/office/drawing/2014/main" id="{CC656F42-F7F3-C218-93F8-B91788AF7415}"/>
              </a:ext>
            </a:extLst>
          </p:cNvPr>
          <p:cNvSpPr txBox="1"/>
          <p:nvPr/>
        </p:nvSpPr>
        <p:spPr>
          <a:xfrm>
            <a:off x="7292948" y="4770874"/>
            <a:ext cx="3206455" cy="369332"/>
          </a:xfrm>
          <a:prstGeom prst="rect">
            <a:avLst/>
          </a:prstGeom>
          <a:noFill/>
        </p:spPr>
        <p:txBody>
          <a:bodyPr wrap="none" rtlCol="0">
            <a:spAutoFit/>
          </a:bodyPr>
          <a:lstStyle/>
          <a:p>
            <a:r>
              <a:rPr lang="es-ES" dirty="0"/>
              <a:t>Vista pasos/Borg por actividad</a:t>
            </a:r>
          </a:p>
        </p:txBody>
      </p:sp>
      <p:sp>
        <p:nvSpPr>
          <p:cNvPr id="17" name="CuadroTexto 16">
            <a:extLst>
              <a:ext uri="{FF2B5EF4-FFF2-40B4-BE49-F238E27FC236}">
                <a16:creationId xmlns:a16="http://schemas.microsoft.com/office/drawing/2014/main" id="{D583F781-765F-D85B-7D74-AC255C2A4C2C}"/>
              </a:ext>
            </a:extLst>
          </p:cNvPr>
          <p:cNvSpPr txBox="1"/>
          <p:nvPr/>
        </p:nvSpPr>
        <p:spPr>
          <a:xfrm>
            <a:off x="7107222" y="5185555"/>
            <a:ext cx="3577905" cy="738664"/>
          </a:xfrm>
          <a:prstGeom prst="rect">
            <a:avLst/>
          </a:prstGeom>
          <a:noFill/>
        </p:spPr>
        <p:txBody>
          <a:bodyPr wrap="square" rtlCol="0">
            <a:spAutoFit/>
          </a:bodyPr>
          <a:lstStyle/>
          <a:p>
            <a:pPr algn="ctr"/>
            <a:r>
              <a:rPr lang="es-ES" sz="1400" dirty="0"/>
              <a:t>(Si se realizan varias actividades en el mismo día, aparecerían reflejadas de forma independiente en la gráfica)</a:t>
            </a:r>
          </a:p>
        </p:txBody>
      </p:sp>
    </p:spTree>
    <p:extLst>
      <p:ext uri="{BB962C8B-B14F-4D97-AF65-F5344CB8AC3E}">
        <p14:creationId xmlns:p14="http://schemas.microsoft.com/office/powerpoint/2010/main" val="8008403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7036668-C016-A362-E38C-6DB16EAF8D66}"/>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37777617-AAFA-33C7-B455-9BFF6D3AA1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40BD995D-B5D9-941B-73E1-2236D5A7B3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D9594A2E-8F1B-6F1A-FCBE-B81632217D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7B08BE8F-9D46-870E-AC76-B9821A7E8C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6B4CE0A2-4159-40FD-3907-32B7671FB9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F06675D-46A5-F5B1-6983-AD56E0821E14}"/>
              </a:ext>
            </a:extLst>
          </p:cNvPr>
          <p:cNvSpPr>
            <a:spLocks noGrp="1"/>
          </p:cNvSpPr>
          <p:nvPr>
            <p:ph type="title"/>
          </p:nvPr>
        </p:nvSpPr>
        <p:spPr>
          <a:xfrm>
            <a:off x="1095107" y="779378"/>
            <a:ext cx="5040285" cy="677195"/>
          </a:xfrm>
        </p:spPr>
        <p:txBody>
          <a:bodyPr anchor="b">
            <a:normAutofit/>
          </a:bodyPr>
          <a:lstStyle/>
          <a:p>
            <a:r>
              <a:rPr lang="es-ES_tradnl" sz="3200" dirty="0"/>
              <a:t>Detalles alumnado</a:t>
            </a:r>
            <a:endParaRPr lang="es-ES_tradnl" sz="3200" noProof="0" dirty="0"/>
          </a:p>
        </p:txBody>
      </p:sp>
      <p:sp>
        <p:nvSpPr>
          <p:cNvPr id="5164" name="Rectangle 5163">
            <a:extLst>
              <a:ext uri="{FF2B5EF4-FFF2-40B4-BE49-F238E27FC236}">
                <a16:creationId xmlns:a16="http://schemas.microsoft.com/office/drawing/2014/main" id="{9699CB92-99D9-9B01-06BC-C06D4B302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Conector recto 18">
            <a:extLst>
              <a:ext uri="{FF2B5EF4-FFF2-40B4-BE49-F238E27FC236}">
                <a16:creationId xmlns:a16="http://schemas.microsoft.com/office/drawing/2014/main" id="{7A9905AF-2AF9-0127-0FC7-24571A2D703D}"/>
              </a:ext>
            </a:extLst>
          </p:cNvPr>
          <p:cNvCxnSpPr/>
          <p:nvPr/>
        </p:nvCxnSpPr>
        <p:spPr>
          <a:xfrm>
            <a:off x="1055714" y="1456573"/>
            <a:ext cx="3379126" cy="0"/>
          </a:xfrm>
          <a:prstGeom prst="line">
            <a:avLst/>
          </a:prstGeom>
          <a:ln w="38100">
            <a:solidFill>
              <a:srgbClr val="0070C0"/>
            </a:solidFill>
          </a:ln>
        </p:spPr>
        <p:style>
          <a:lnRef idx="2">
            <a:schemeClr val="accent1"/>
          </a:lnRef>
          <a:fillRef idx="0">
            <a:schemeClr val="accent1"/>
          </a:fillRef>
          <a:effectRef idx="1">
            <a:schemeClr val="accent1"/>
          </a:effectRef>
          <a:fontRef idx="minor">
            <a:schemeClr val="tx1"/>
          </a:fontRef>
        </p:style>
      </p:cxnSp>
      <p:sp>
        <p:nvSpPr>
          <p:cNvPr id="21" name="Rectángulo 20">
            <a:extLst>
              <a:ext uri="{FF2B5EF4-FFF2-40B4-BE49-F238E27FC236}">
                <a16:creationId xmlns:a16="http://schemas.microsoft.com/office/drawing/2014/main" id="{6A11745C-38F2-8E66-0878-D23844A43077}"/>
              </a:ext>
            </a:extLst>
          </p:cNvPr>
          <p:cNvSpPr/>
          <p:nvPr/>
        </p:nvSpPr>
        <p:spPr>
          <a:xfrm>
            <a:off x="9972904" y="2312411"/>
            <a:ext cx="1242811" cy="3057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4" name="Rectángulo 23">
            <a:extLst>
              <a:ext uri="{FF2B5EF4-FFF2-40B4-BE49-F238E27FC236}">
                <a16:creationId xmlns:a16="http://schemas.microsoft.com/office/drawing/2014/main" id="{547A4D10-482F-5A7F-DA5C-1D1ED632D5CB}"/>
              </a:ext>
            </a:extLst>
          </p:cNvPr>
          <p:cNvSpPr/>
          <p:nvPr/>
        </p:nvSpPr>
        <p:spPr>
          <a:xfrm>
            <a:off x="6668556" y="3910427"/>
            <a:ext cx="543820" cy="4247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ctángulo 10">
            <a:extLst>
              <a:ext uri="{FF2B5EF4-FFF2-40B4-BE49-F238E27FC236}">
                <a16:creationId xmlns:a16="http://schemas.microsoft.com/office/drawing/2014/main" id="{81E17E64-8DE4-B3EE-6FC4-33D92C359C6A}"/>
              </a:ext>
            </a:extLst>
          </p:cNvPr>
          <p:cNvSpPr/>
          <p:nvPr/>
        </p:nvSpPr>
        <p:spPr>
          <a:xfrm>
            <a:off x="9342180" y="3902220"/>
            <a:ext cx="669054" cy="43297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Rectángulo 5">
            <a:extLst>
              <a:ext uri="{FF2B5EF4-FFF2-40B4-BE49-F238E27FC236}">
                <a16:creationId xmlns:a16="http://schemas.microsoft.com/office/drawing/2014/main" id="{E6395454-B1AF-2E25-3F95-72E51F9702A8}"/>
              </a:ext>
            </a:extLst>
          </p:cNvPr>
          <p:cNvSpPr/>
          <p:nvPr/>
        </p:nvSpPr>
        <p:spPr>
          <a:xfrm>
            <a:off x="3696694" y="3801169"/>
            <a:ext cx="669054" cy="43297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5" name="Imagen 4" descr="Interfaz de usuario gráfica, Aplicación, Teams&#10;&#10;El contenido generado por IA puede ser incorrecto.">
            <a:extLst>
              <a:ext uri="{FF2B5EF4-FFF2-40B4-BE49-F238E27FC236}">
                <a16:creationId xmlns:a16="http://schemas.microsoft.com/office/drawing/2014/main" id="{0DCD5F58-CBBD-3B3E-37DE-E5EBDF403620}"/>
              </a:ext>
            </a:extLst>
          </p:cNvPr>
          <p:cNvPicPr>
            <a:picLocks noChangeAspect="1"/>
          </p:cNvPicPr>
          <p:nvPr/>
        </p:nvPicPr>
        <p:blipFill>
          <a:blip r:embed="rId2"/>
          <a:stretch>
            <a:fillRect/>
          </a:stretch>
        </p:blipFill>
        <p:spPr>
          <a:xfrm>
            <a:off x="1055715" y="2027239"/>
            <a:ext cx="8917190" cy="2757601"/>
          </a:xfrm>
          <a:prstGeom prst="rect">
            <a:avLst/>
          </a:prstGeom>
        </p:spPr>
      </p:pic>
      <p:sp>
        <p:nvSpPr>
          <p:cNvPr id="7" name="Elipse 6">
            <a:extLst>
              <a:ext uri="{FF2B5EF4-FFF2-40B4-BE49-F238E27FC236}">
                <a16:creationId xmlns:a16="http://schemas.microsoft.com/office/drawing/2014/main" id="{95834514-4E60-116C-68BE-9F964A8D48E9}"/>
              </a:ext>
            </a:extLst>
          </p:cNvPr>
          <p:cNvSpPr/>
          <p:nvPr/>
        </p:nvSpPr>
        <p:spPr>
          <a:xfrm>
            <a:off x="2219095" y="1843841"/>
            <a:ext cx="1756228" cy="58336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8" name="Conector recto de flecha 7">
            <a:extLst>
              <a:ext uri="{FF2B5EF4-FFF2-40B4-BE49-F238E27FC236}">
                <a16:creationId xmlns:a16="http://schemas.microsoft.com/office/drawing/2014/main" id="{9DBDEFEF-1DAF-3CF0-A99C-E6633EF9ABBE}"/>
              </a:ext>
            </a:extLst>
          </p:cNvPr>
          <p:cNvCxnSpPr>
            <a:cxnSpLocks/>
          </p:cNvCxnSpPr>
          <p:nvPr/>
        </p:nvCxnSpPr>
        <p:spPr>
          <a:xfrm flipH="1">
            <a:off x="4129086" y="1376798"/>
            <a:ext cx="1720725" cy="57314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4" name="Elipse 13">
            <a:extLst>
              <a:ext uri="{FF2B5EF4-FFF2-40B4-BE49-F238E27FC236}">
                <a16:creationId xmlns:a16="http://schemas.microsoft.com/office/drawing/2014/main" id="{9FC5A1AD-A3FD-49AC-3F73-007243646A5F}"/>
              </a:ext>
            </a:extLst>
          </p:cNvPr>
          <p:cNvSpPr/>
          <p:nvPr/>
        </p:nvSpPr>
        <p:spPr>
          <a:xfrm>
            <a:off x="2219095" y="3191115"/>
            <a:ext cx="1756228" cy="58336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5" name="Conector recto de flecha 14">
            <a:extLst>
              <a:ext uri="{FF2B5EF4-FFF2-40B4-BE49-F238E27FC236}">
                <a16:creationId xmlns:a16="http://schemas.microsoft.com/office/drawing/2014/main" id="{80413F7E-F4C7-A4DD-454F-6DBB3945B2F8}"/>
              </a:ext>
            </a:extLst>
          </p:cNvPr>
          <p:cNvCxnSpPr>
            <a:cxnSpLocks/>
          </p:cNvCxnSpPr>
          <p:nvPr/>
        </p:nvCxnSpPr>
        <p:spPr>
          <a:xfrm flipH="1" flipV="1">
            <a:off x="3750748" y="3796496"/>
            <a:ext cx="1096740" cy="89401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5" name="Elipse 24">
            <a:extLst>
              <a:ext uri="{FF2B5EF4-FFF2-40B4-BE49-F238E27FC236}">
                <a16:creationId xmlns:a16="http://schemas.microsoft.com/office/drawing/2014/main" id="{7D4AF79D-BF2D-F265-D693-F7692AC65A0F}"/>
              </a:ext>
            </a:extLst>
          </p:cNvPr>
          <p:cNvSpPr/>
          <p:nvPr/>
        </p:nvSpPr>
        <p:spPr>
          <a:xfrm>
            <a:off x="3696694" y="4758166"/>
            <a:ext cx="4371168" cy="20447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Nos permite conocer cuántas sesiones realiza de media a la semana, así como los pasos medios en esas sesiones y el tiempo que duran esas sesiones de media.</a:t>
            </a:r>
          </a:p>
          <a:p>
            <a:pPr algn="ctr"/>
            <a:r>
              <a:rPr lang="es-ES" sz="1200" dirty="0">
                <a:solidFill>
                  <a:schemeClr val="tx1"/>
                </a:solidFill>
              </a:rPr>
              <a:t>Esto es interesante si se utiliza junto al filtro temporal, ya que permitirá conocer esta información en un periodo de tiempo concreto.</a:t>
            </a:r>
          </a:p>
        </p:txBody>
      </p:sp>
      <p:sp>
        <p:nvSpPr>
          <p:cNvPr id="9" name="Elipse 8">
            <a:extLst>
              <a:ext uri="{FF2B5EF4-FFF2-40B4-BE49-F238E27FC236}">
                <a16:creationId xmlns:a16="http://schemas.microsoft.com/office/drawing/2014/main" id="{DEDDF250-9FCA-1A75-996D-D692CFC2F8DB}"/>
              </a:ext>
            </a:extLst>
          </p:cNvPr>
          <p:cNvSpPr/>
          <p:nvPr/>
        </p:nvSpPr>
        <p:spPr>
          <a:xfrm>
            <a:off x="5968572" y="98950"/>
            <a:ext cx="3910317" cy="1946360"/>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Nos permite conocer cuántos retos diarios, semanales o mensuales ha completado el discente. </a:t>
            </a:r>
          </a:p>
          <a:p>
            <a:pPr algn="ctr"/>
            <a:r>
              <a:rPr lang="es-ES" sz="1200" dirty="0">
                <a:solidFill>
                  <a:schemeClr val="tx1"/>
                </a:solidFill>
              </a:rPr>
              <a:t>Esto es interesante si se utiliza junto al filtro temporal, ya que permitirá conocer cuántos retos ha completado en un periodo de tiempo concreto.</a:t>
            </a:r>
          </a:p>
        </p:txBody>
      </p:sp>
    </p:spTree>
    <p:extLst>
      <p:ext uri="{BB962C8B-B14F-4D97-AF65-F5344CB8AC3E}">
        <p14:creationId xmlns:p14="http://schemas.microsoft.com/office/powerpoint/2010/main" val="15829415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920EDA-F1A9-E1AD-D52D-1B61E38874FA}"/>
            </a:ext>
          </a:extLst>
        </p:cNvPr>
        <p:cNvGrpSpPr/>
        <p:nvPr/>
      </p:nvGrpSpPr>
      <p:grpSpPr>
        <a:xfrm>
          <a:off x="0" y="0"/>
          <a:ext cx="0" cy="0"/>
          <a:chOff x="0" y="0"/>
          <a:chExt cx="0" cy="0"/>
        </a:xfrm>
      </p:grpSpPr>
      <p:sp useBgFill="1">
        <p:nvSpPr>
          <p:cNvPr id="12346" name="Rectangle 12345">
            <a:extLst>
              <a:ext uri="{FF2B5EF4-FFF2-40B4-BE49-F238E27FC236}">
                <a16:creationId xmlns:a16="http://schemas.microsoft.com/office/drawing/2014/main" id="{F9DA7EE2-A957-8F74-DD38-7B6BCFB3B1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48" name="Freeform: Shape 12347">
            <a:extLst>
              <a:ext uri="{FF2B5EF4-FFF2-40B4-BE49-F238E27FC236}">
                <a16:creationId xmlns:a16="http://schemas.microsoft.com/office/drawing/2014/main" id="{0E02F68B-A9D7-4BE3-AFC3-167A0FC5AE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350" name="Right Triangle 12349">
            <a:extLst>
              <a:ext uri="{FF2B5EF4-FFF2-40B4-BE49-F238E27FC236}">
                <a16:creationId xmlns:a16="http://schemas.microsoft.com/office/drawing/2014/main" id="{67703356-4C89-5679-D0E6-4BE6225798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Funcionalidad | gestion de la calidad del software - norma iso-9126">
            <a:extLst>
              <a:ext uri="{FF2B5EF4-FFF2-40B4-BE49-F238E27FC236}">
                <a16:creationId xmlns:a16="http://schemas.microsoft.com/office/drawing/2014/main" id="{E99A0459-23CC-529A-EB16-DCBF44BB8AC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35243" y="846200"/>
            <a:ext cx="5200347" cy="4979334"/>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2ED28157-84EA-F83F-2067-98E0A8858F7C}"/>
              </a:ext>
            </a:extLst>
          </p:cNvPr>
          <p:cNvSpPr txBox="1"/>
          <p:nvPr/>
        </p:nvSpPr>
        <p:spPr>
          <a:xfrm>
            <a:off x="7254502" y="1374507"/>
            <a:ext cx="3632726" cy="1384995"/>
          </a:xfrm>
          <a:prstGeom prst="rect">
            <a:avLst/>
          </a:prstGeom>
          <a:noFill/>
        </p:spPr>
        <p:txBody>
          <a:bodyPr wrap="none" rtlCol="0">
            <a:spAutoFit/>
          </a:bodyPr>
          <a:lstStyle/>
          <a:p>
            <a:r>
              <a:rPr lang="es-ES" sz="3600" dirty="0"/>
              <a:t>MANUAL DE USO</a:t>
            </a:r>
          </a:p>
          <a:p>
            <a:pPr algn="ctr"/>
            <a:endParaRPr lang="es-ES" sz="2400" dirty="0"/>
          </a:p>
          <a:p>
            <a:pPr algn="ctr"/>
            <a:r>
              <a:rPr lang="es-ES" sz="2400" i="1" dirty="0"/>
              <a:t>Exportación de datos</a:t>
            </a:r>
          </a:p>
        </p:txBody>
      </p:sp>
    </p:spTree>
    <p:extLst>
      <p:ext uri="{BB962C8B-B14F-4D97-AF65-F5344CB8AC3E}">
        <p14:creationId xmlns:p14="http://schemas.microsoft.com/office/powerpoint/2010/main" val="8712574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9E29D81-8FC2-0685-369B-C8F95619F3C4}"/>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135ACDCE-E322-229D-C889-866C5AB641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8C74887B-C865-C536-B965-29CBB3F0E2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DA40130E-1521-F441-2FC4-38169EC844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09DA61FE-6ACA-E684-CD34-06390262E9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8E966926-2912-74F6-DC3C-39748493B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6FA4ECC-1340-9397-0553-FF0540B9BFDD}"/>
              </a:ext>
            </a:extLst>
          </p:cNvPr>
          <p:cNvSpPr>
            <a:spLocks noGrp="1"/>
          </p:cNvSpPr>
          <p:nvPr>
            <p:ph type="title"/>
          </p:nvPr>
        </p:nvSpPr>
        <p:spPr>
          <a:xfrm>
            <a:off x="1095107" y="779378"/>
            <a:ext cx="5040285" cy="677195"/>
          </a:xfrm>
        </p:spPr>
        <p:txBody>
          <a:bodyPr anchor="b">
            <a:normAutofit/>
          </a:bodyPr>
          <a:lstStyle/>
          <a:p>
            <a:r>
              <a:rPr lang="es-ES_tradnl" sz="3200" dirty="0"/>
              <a:t>Exportación de datos</a:t>
            </a:r>
            <a:endParaRPr lang="es-ES_tradnl" sz="3200" noProof="0" dirty="0"/>
          </a:p>
        </p:txBody>
      </p:sp>
      <p:sp>
        <p:nvSpPr>
          <p:cNvPr id="5164" name="Rectangle 5163">
            <a:extLst>
              <a:ext uri="{FF2B5EF4-FFF2-40B4-BE49-F238E27FC236}">
                <a16:creationId xmlns:a16="http://schemas.microsoft.com/office/drawing/2014/main" id="{F460F12F-BFD5-9E70-D1B4-2ED9DC468B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Conector recto 18">
            <a:extLst>
              <a:ext uri="{FF2B5EF4-FFF2-40B4-BE49-F238E27FC236}">
                <a16:creationId xmlns:a16="http://schemas.microsoft.com/office/drawing/2014/main" id="{F8B7FE46-34F5-EDE0-19E4-43B5B1C9D3C5}"/>
              </a:ext>
            </a:extLst>
          </p:cNvPr>
          <p:cNvCxnSpPr>
            <a:cxnSpLocks/>
          </p:cNvCxnSpPr>
          <p:nvPr/>
        </p:nvCxnSpPr>
        <p:spPr>
          <a:xfrm>
            <a:off x="1055714" y="1456573"/>
            <a:ext cx="3520529" cy="0"/>
          </a:xfrm>
          <a:prstGeom prst="line">
            <a:avLst/>
          </a:prstGeom>
          <a:ln w="38100">
            <a:solidFill>
              <a:srgbClr val="0070C0"/>
            </a:solidFill>
          </a:ln>
        </p:spPr>
        <p:style>
          <a:lnRef idx="2">
            <a:schemeClr val="accent1"/>
          </a:lnRef>
          <a:fillRef idx="0">
            <a:schemeClr val="accent1"/>
          </a:fillRef>
          <a:effectRef idx="1">
            <a:schemeClr val="accent1"/>
          </a:effectRef>
          <a:fontRef idx="minor">
            <a:schemeClr val="tx1"/>
          </a:fontRef>
        </p:style>
      </p:cxnSp>
      <p:sp>
        <p:nvSpPr>
          <p:cNvPr id="4" name="Marcador de contenido 2">
            <a:extLst>
              <a:ext uri="{FF2B5EF4-FFF2-40B4-BE49-F238E27FC236}">
                <a16:creationId xmlns:a16="http://schemas.microsoft.com/office/drawing/2014/main" id="{7833F0E7-6B5C-EC28-A256-7F1E7D487764}"/>
              </a:ext>
            </a:extLst>
          </p:cNvPr>
          <p:cNvSpPr>
            <a:spLocks noGrp="1"/>
          </p:cNvSpPr>
          <p:nvPr>
            <p:ph idx="1"/>
          </p:nvPr>
        </p:nvSpPr>
        <p:spPr>
          <a:xfrm>
            <a:off x="5014368" y="457840"/>
            <a:ext cx="6598103" cy="1215618"/>
          </a:xfrm>
        </p:spPr>
        <p:txBody>
          <a:bodyPr anchor="ctr">
            <a:normAutofit/>
          </a:bodyPr>
          <a:lstStyle/>
          <a:p>
            <a:pPr marL="0" indent="0" algn="just">
              <a:buNone/>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Otro de los puntos fuertes de </a:t>
            </a:r>
            <a:r>
              <a:rPr lang="es-ES" sz="2000" kern="100" dirty="0" err="1">
                <a:effectLst/>
                <a:latin typeface="Aptos" panose="020B0004020202020204" pitchFamily="34" charset="0"/>
                <a:ea typeface="Aptos" panose="020B0004020202020204" pitchFamily="34" charset="0"/>
                <a:cs typeface="Times New Roman" panose="02020603050405020304" pitchFamily="18" charset="0"/>
              </a:rPr>
              <a:t>ActivaApp</a:t>
            </a:r>
            <a:r>
              <a:rPr lang="es-ES" sz="2000" kern="100" dirty="0">
                <a:effectLst/>
                <a:latin typeface="Aptos" panose="020B0004020202020204" pitchFamily="34" charset="0"/>
                <a:ea typeface="Aptos" panose="020B0004020202020204" pitchFamily="34" charset="0"/>
                <a:cs typeface="Times New Roman" panose="02020603050405020304" pitchFamily="18" charset="0"/>
              </a:rPr>
              <a:t> es que permite exportar un Excel automáticamente con los datos seleccionados. Hay dos tipos de exportación:</a:t>
            </a:r>
            <a:endParaRPr lang="es-ES" sz="2000" kern="100" dirty="0">
              <a:latin typeface="Aptos" panose="020B0004020202020204" pitchFamily="34" charset="0"/>
              <a:ea typeface="Aptos" panose="020B0004020202020204" pitchFamily="34" charset="0"/>
              <a:cs typeface="Times New Roman" panose="02020603050405020304" pitchFamily="18" charset="0"/>
            </a:endParaRPr>
          </a:p>
        </p:txBody>
      </p:sp>
      <p:pic>
        <p:nvPicPr>
          <p:cNvPr id="10" name="Imagen 9" descr="Interfaz de usuario gráfica, Aplicación, Correo electrónico, Sitio web&#10;&#10;El contenido generado por IA puede ser incorrecto.">
            <a:extLst>
              <a:ext uri="{FF2B5EF4-FFF2-40B4-BE49-F238E27FC236}">
                <a16:creationId xmlns:a16="http://schemas.microsoft.com/office/drawing/2014/main" id="{843E4753-C22C-E280-23F1-0BD2DC3AA884}"/>
              </a:ext>
            </a:extLst>
          </p:cNvPr>
          <p:cNvPicPr>
            <a:picLocks noChangeAspect="1"/>
          </p:cNvPicPr>
          <p:nvPr/>
        </p:nvPicPr>
        <p:blipFill>
          <a:blip r:embed="rId3"/>
          <a:stretch>
            <a:fillRect/>
          </a:stretch>
        </p:blipFill>
        <p:spPr>
          <a:xfrm>
            <a:off x="1055393" y="1690697"/>
            <a:ext cx="10399274" cy="5088562"/>
          </a:xfrm>
          <a:prstGeom prst="rect">
            <a:avLst/>
          </a:prstGeom>
        </p:spPr>
      </p:pic>
      <p:sp>
        <p:nvSpPr>
          <p:cNvPr id="12" name="Rectángulo 11">
            <a:extLst>
              <a:ext uri="{FF2B5EF4-FFF2-40B4-BE49-F238E27FC236}">
                <a16:creationId xmlns:a16="http://schemas.microsoft.com/office/drawing/2014/main" id="{B8C3E402-0F43-FC31-75F3-642223CDA0F5}"/>
              </a:ext>
            </a:extLst>
          </p:cNvPr>
          <p:cNvSpPr/>
          <p:nvPr/>
        </p:nvSpPr>
        <p:spPr>
          <a:xfrm>
            <a:off x="10077412" y="1774539"/>
            <a:ext cx="1242811" cy="3057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Elipse 15">
            <a:extLst>
              <a:ext uri="{FF2B5EF4-FFF2-40B4-BE49-F238E27FC236}">
                <a16:creationId xmlns:a16="http://schemas.microsoft.com/office/drawing/2014/main" id="{F021A5E6-1A92-0E43-251E-B9E4ABF5FF19}"/>
              </a:ext>
            </a:extLst>
          </p:cNvPr>
          <p:cNvSpPr/>
          <p:nvPr/>
        </p:nvSpPr>
        <p:spPr>
          <a:xfrm>
            <a:off x="1055393" y="2463317"/>
            <a:ext cx="1000845" cy="38556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15E48B2B-612A-7F07-EEB9-6ACA51746D08}"/>
              </a:ext>
            </a:extLst>
          </p:cNvPr>
          <p:cNvSpPr/>
          <p:nvPr/>
        </p:nvSpPr>
        <p:spPr>
          <a:xfrm>
            <a:off x="3612851" y="3360286"/>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DD01A9D3-A964-D203-B44C-50A08EF9B72E}"/>
              </a:ext>
            </a:extLst>
          </p:cNvPr>
          <p:cNvSpPr/>
          <p:nvPr/>
        </p:nvSpPr>
        <p:spPr>
          <a:xfrm>
            <a:off x="5267847" y="3360286"/>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89FBCD67-99E7-0C06-1C7D-C6CE6514F218}"/>
              </a:ext>
            </a:extLst>
          </p:cNvPr>
          <p:cNvSpPr/>
          <p:nvPr/>
        </p:nvSpPr>
        <p:spPr>
          <a:xfrm>
            <a:off x="3612851" y="3647946"/>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Rectángulo 21">
            <a:extLst>
              <a:ext uri="{FF2B5EF4-FFF2-40B4-BE49-F238E27FC236}">
                <a16:creationId xmlns:a16="http://schemas.microsoft.com/office/drawing/2014/main" id="{E2D1564C-DD2B-CC28-E6E8-37DF3CAC0348}"/>
              </a:ext>
            </a:extLst>
          </p:cNvPr>
          <p:cNvSpPr/>
          <p:nvPr/>
        </p:nvSpPr>
        <p:spPr>
          <a:xfrm>
            <a:off x="5267847" y="3647946"/>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3" name="Rectángulo 22">
            <a:extLst>
              <a:ext uri="{FF2B5EF4-FFF2-40B4-BE49-F238E27FC236}">
                <a16:creationId xmlns:a16="http://schemas.microsoft.com/office/drawing/2014/main" id="{32064360-9BD1-00A6-6ECB-383C73B47A9C}"/>
              </a:ext>
            </a:extLst>
          </p:cNvPr>
          <p:cNvSpPr/>
          <p:nvPr/>
        </p:nvSpPr>
        <p:spPr>
          <a:xfrm>
            <a:off x="3612851" y="3992008"/>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6" name="Rectángulo 25">
            <a:extLst>
              <a:ext uri="{FF2B5EF4-FFF2-40B4-BE49-F238E27FC236}">
                <a16:creationId xmlns:a16="http://schemas.microsoft.com/office/drawing/2014/main" id="{82F5C090-C866-70F3-3989-73F033BADF5D}"/>
              </a:ext>
            </a:extLst>
          </p:cNvPr>
          <p:cNvSpPr/>
          <p:nvPr/>
        </p:nvSpPr>
        <p:spPr>
          <a:xfrm>
            <a:off x="5267847" y="3992008"/>
            <a:ext cx="1681593"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7" name="Rectángulo 26">
            <a:extLst>
              <a:ext uri="{FF2B5EF4-FFF2-40B4-BE49-F238E27FC236}">
                <a16:creationId xmlns:a16="http://schemas.microsoft.com/office/drawing/2014/main" id="{A0E9525C-216C-503D-990B-28E20C315F19}"/>
              </a:ext>
            </a:extLst>
          </p:cNvPr>
          <p:cNvSpPr/>
          <p:nvPr/>
        </p:nvSpPr>
        <p:spPr>
          <a:xfrm>
            <a:off x="3612851" y="4297017"/>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8" name="Rectángulo 27">
            <a:extLst>
              <a:ext uri="{FF2B5EF4-FFF2-40B4-BE49-F238E27FC236}">
                <a16:creationId xmlns:a16="http://schemas.microsoft.com/office/drawing/2014/main" id="{C550F8EF-D7CC-BDE2-D442-B232A83D2827}"/>
              </a:ext>
            </a:extLst>
          </p:cNvPr>
          <p:cNvSpPr/>
          <p:nvPr/>
        </p:nvSpPr>
        <p:spPr>
          <a:xfrm>
            <a:off x="5267847" y="4297017"/>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 name="Rectángulo 28">
            <a:extLst>
              <a:ext uri="{FF2B5EF4-FFF2-40B4-BE49-F238E27FC236}">
                <a16:creationId xmlns:a16="http://schemas.microsoft.com/office/drawing/2014/main" id="{346C4F50-E123-2800-FAEB-92CBAB6C0B60}"/>
              </a:ext>
            </a:extLst>
          </p:cNvPr>
          <p:cNvSpPr/>
          <p:nvPr/>
        </p:nvSpPr>
        <p:spPr>
          <a:xfrm>
            <a:off x="3612851" y="4613203"/>
            <a:ext cx="1615303"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0" name="Rectángulo 29">
            <a:extLst>
              <a:ext uri="{FF2B5EF4-FFF2-40B4-BE49-F238E27FC236}">
                <a16:creationId xmlns:a16="http://schemas.microsoft.com/office/drawing/2014/main" id="{086C5073-0BCF-8ED3-0BDD-D5E850B1694C}"/>
              </a:ext>
            </a:extLst>
          </p:cNvPr>
          <p:cNvSpPr/>
          <p:nvPr/>
        </p:nvSpPr>
        <p:spPr>
          <a:xfrm>
            <a:off x="5267847" y="4613203"/>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1" name="Rectángulo 30">
            <a:extLst>
              <a:ext uri="{FF2B5EF4-FFF2-40B4-BE49-F238E27FC236}">
                <a16:creationId xmlns:a16="http://schemas.microsoft.com/office/drawing/2014/main" id="{99D7DD95-CA03-3338-D821-CDF3AAF6719C}"/>
              </a:ext>
            </a:extLst>
          </p:cNvPr>
          <p:cNvSpPr/>
          <p:nvPr/>
        </p:nvSpPr>
        <p:spPr>
          <a:xfrm>
            <a:off x="3612851" y="4900863"/>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2" name="Rectángulo 31">
            <a:extLst>
              <a:ext uri="{FF2B5EF4-FFF2-40B4-BE49-F238E27FC236}">
                <a16:creationId xmlns:a16="http://schemas.microsoft.com/office/drawing/2014/main" id="{201AC070-FFA7-CEDB-2816-EFC65C2B10ED}"/>
              </a:ext>
            </a:extLst>
          </p:cNvPr>
          <p:cNvSpPr/>
          <p:nvPr/>
        </p:nvSpPr>
        <p:spPr>
          <a:xfrm>
            <a:off x="5267847" y="4900863"/>
            <a:ext cx="1401517"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3" name="Rectángulo 32">
            <a:extLst>
              <a:ext uri="{FF2B5EF4-FFF2-40B4-BE49-F238E27FC236}">
                <a16:creationId xmlns:a16="http://schemas.microsoft.com/office/drawing/2014/main" id="{D9EDD736-6422-91FE-1622-CA9EE2B3E16D}"/>
              </a:ext>
            </a:extLst>
          </p:cNvPr>
          <p:cNvSpPr/>
          <p:nvPr/>
        </p:nvSpPr>
        <p:spPr>
          <a:xfrm>
            <a:off x="5267847" y="5205872"/>
            <a:ext cx="1761603" cy="206622"/>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4" name="Rectángulo 33">
            <a:extLst>
              <a:ext uri="{FF2B5EF4-FFF2-40B4-BE49-F238E27FC236}">
                <a16:creationId xmlns:a16="http://schemas.microsoft.com/office/drawing/2014/main" id="{8BD17A4E-A68C-A562-8D46-AD25C53654B1}"/>
              </a:ext>
            </a:extLst>
          </p:cNvPr>
          <p:cNvSpPr/>
          <p:nvPr/>
        </p:nvSpPr>
        <p:spPr>
          <a:xfrm>
            <a:off x="3612852" y="5205872"/>
            <a:ext cx="1401516" cy="239606"/>
          </a:xfrm>
          <a:prstGeom prst="rect">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35" name="Conector recto de flecha 34">
            <a:extLst>
              <a:ext uri="{FF2B5EF4-FFF2-40B4-BE49-F238E27FC236}">
                <a16:creationId xmlns:a16="http://schemas.microsoft.com/office/drawing/2014/main" id="{8B1A5A9E-8073-5894-A834-054438CF5173}"/>
              </a:ext>
            </a:extLst>
          </p:cNvPr>
          <p:cNvCxnSpPr>
            <a:cxnSpLocks/>
          </p:cNvCxnSpPr>
          <p:nvPr/>
        </p:nvCxnSpPr>
        <p:spPr>
          <a:xfrm flipH="1" flipV="1">
            <a:off x="5399357" y="2208197"/>
            <a:ext cx="259129" cy="6888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6" name="Elipse 35">
            <a:extLst>
              <a:ext uri="{FF2B5EF4-FFF2-40B4-BE49-F238E27FC236}">
                <a16:creationId xmlns:a16="http://schemas.microsoft.com/office/drawing/2014/main" id="{7623ED8F-6471-EF56-10B9-569D80444983}"/>
              </a:ext>
            </a:extLst>
          </p:cNvPr>
          <p:cNvSpPr/>
          <p:nvPr/>
        </p:nvSpPr>
        <p:spPr>
          <a:xfrm>
            <a:off x="5735782" y="2177684"/>
            <a:ext cx="733557" cy="38556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7" name="Elipse 36">
            <a:extLst>
              <a:ext uri="{FF2B5EF4-FFF2-40B4-BE49-F238E27FC236}">
                <a16:creationId xmlns:a16="http://schemas.microsoft.com/office/drawing/2014/main" id="{31E07F7D-0ED2-9BF3-1A90-97F2B3FB8058}"/>
              </a:ext>
            </a:extLst>
          </p:cNvPr>
          <p:cNvSpPr/>
          <p:nvPr/>
        </p:nvSpPr>
        <p:spPr>
          <a:xfrm>
            <a:off x="3440495" y="1556161"/>
            <a:ext cx="1850494" cy="120930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Exporta los datos de todos los discentes.</a:t>
            </a:r>
          </a:p>
        </p:txBody>
      </p:sp>
      <p:sp>
        <p:nvSpPr>
          <p:cNvPr id="5" name="Rectángulo 4">
            <a:extLst>
              <a:ext uri="{FF2B5EF4-FFF2-40B4-BE49-F238E27FC236}">
                <a16:creationId xmlns:a16="http://schemas.microsoft.com/office/drawing/2014/main" id="{00A21A6B-769A-59A5-C3FC-0AC06B28174B}"/>
              </a:ext>
            </a:extLst>
          </p:cNvPr>
          <p:cNvSpPr/>
          <p:nvPr/>
        </p:nvSpPr>
        <p:spPr>
          <a:xfrm>
            <a:off x="3070798" y="5523584"/>
            <a:ext cx="1242811" cy="11459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4" name="Elipse 43">
            <a:extLst>
              <a:ext uri="{FF2B5EF4-FFF2-40B4-BE49-F238E27FC236}">
                <a16:creationId xmlns:a16="http://schemas.microsoft.com/office/drawing/2014/main" id="{C3DB3D9C-C374-0162-8C33-B929D186F42A}"/>
              </a:ext>
            </a:extLst>
          </p:cNvPr>
          <p:cNvSpPr/>
          <p:nvPr/>
        </p:nvSpPr>
        <p:spPr>
          <a:xfrm>
            <a:off x="6753463" y="2177317"/>
            <a:ext cx="3423690" cy="38556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45" name="Conector recto de flecha 44">
            <a:extLst>
              <a:ext uri="{FF2B5EF4-FFF2-40B4-BE49-F238E27FC236}">
                <a16:creationId xmlns:a16="http://schemas.microsoft.com/office/drawing/2014/main" id="{6731A54C-3D43-521F-8043-83586372C788}"/>
              </a:ext>
            </a:extLst>
          </p:cNvPr>
          <p:cNvCxnSpPr>
            <a:cxnSpLocks/>
          </p:cNvCxnSpPr>
          <p:nvPr/>
        </p:nvCxnSpPr>
        <p:spPr>
          <a:xfrm>
            <a:off x="9072748" y="2735191"/>
            <a:ext cx="396981" cy="41847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9" name="Elipse 48">
            <a:extLst>
              <a:ext uri="{FF2B5EF4-FFF2-40B4-BE49-F238E27FC236}">
                <a16:creationId xmlns:a16="http://schemas.microsoft.com/office/drawing/2014/main" id="{D59A1C4B-275A-42D9-D503-13B5637F06F5}"/>
              </a:ext>
            </a:extLst>
          </p:cNvPr>
          <p:cNvSpPr/>
          <p:nvPr/>
        </p:nvSpPr>
        <p:spPr>
          <a:xfrm>
            <a:off x="8110847" y="3213720"/>
            <a:ext cx="3123210" cy="2646343"/>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Este tipo de exportación puede realizarse previo filtrado de los pasos (incluyendo las sesiones con, al menos, esos pasos), selección de clase (incluyendo únicamente los discentes de esa clase) y/o selección del periodo temporal deseado (incluyendo los datos obtenidos en ese periodo de tiempo).</a:t>
            </a:r>
          </a:p>
        </p:txBody>
      </p:sp>
      <p:sp>
        <p:nvSpPr>
          <p:cNvPr id="50" name="CuadroTexto 49">
            <a:extLst>
              <a:ext uri="{FF2B5EF4-FFF2-40B4-BE49-F238E27FC236}">
                <a16:creationId xmlns:a16="http://schemas.microsoft.com/office/drawing/2014/main" id="{4AD3D8F0-C22B-BDC9-97F9-8F66374ADCA0}"/>
              </a:ext>
            </a:extLst>
          </p:cNvPr>
          <p:cNvSpPr txBox="1"/>
          <p:nvPr/>
        </p:nvSpPr>
        <p:spPr>
          <a:xfrm>
            <a:off x="4154319" y="5795666"/>
            <a:ext cx="6054863" cy="369332"/>
          </a:xfrm>
          <a:prstGeom prst="rect">
            <a:avLst/>
          </a:prstGeom>
          <a:noFill/>
        </p:spPr>
        <p:txBody>
          <a:bodyPr wrap="none" rtlCol="0">
            <a:spAutoFit/>
          </a:bodyPr>
          <a:lstStyle/>
          <a:p>
            <a:r>
              <a:rPr lang="es-ES" dirty="0"/>
              <a:t>EXPORTACIÓN GLOBAL DE LOS DATOS DE LOS DISCENTES</a:t>
            </a:r>
          </a:p>
        </p:txBody>
      </p:sp>
    </p:spTree>
    <p:extLst>
      <p:ext uri="{BB962C8B-B14F-4D97-AF65-F5344CB8AC3E}">
        <p14:creationId xmlns:p14="http://schemas.microsoft.com/office/powerpoint/2010/main" val="41094300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2A19BB-ABDA-8021-13A7-FDEB1D37FC98}"/>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F627D042-7128-49D6-3899-48B65CB2A1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3ACCA739-943F-3EDC-B23B-748DD817CF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A63C2D9D-0566-B4ED-0618-522208387E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314404B9-9094-8972-2E17-6E56B2F356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93083372-F40F-E406-AC2F-09AF5D48B1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01CC38B-C1F3-5304-8807-DCD358615FA9}"/>
              </a:ext>
            </a:extLst>
          </p:cNvPr>
          <p:cNvSpPr>
            <a:spLocks noGrp="1"/>
          </p:cNvSpPr>
          <p:nvPr>
            <p:ph type="title"/>
          </p:nvPr>
        </p:nvSpPr>
        <p:spPr>
          <a:xfrm>
            <a:off x="1095107" y="779378"/>
            <a:ext cx="5040285" cy="677195"/>
          </a:xfrm>
        </p:spPr>
        <p:txBody>
          <a:bodyPr anchor="b">
            <a:normAutofit/>
          </a:bodyPr>
          <a:lstStyle/>
          <a:p>
            <a:r>
              <a:rPr lang="es-ES_tradnl" sz="3200" dirty="0"/>
              <a:t>Exportación de datos</a:t>
            </a:r>
            <a:endParaRPr lang="es-ES_tradnl" sz="3200" noProof="0" dirty="0"/>
          </a:p>
        </p:txBody>
      </p:sp>
      <p:sp>
        <p:nvSpPr>
          <p:cNvPr id="5164" name="Rectangle 5163">
            <a:extLst>
              <a:ext uri="{FF2B5EF4-FFF2-40B4-BE49-F238E27FC236}">
                <a16:creationId xmlns:a16="http://schemas.microsoft.com/office/drawing/2014/main" id="{F7521910-D189-0441-BAEA-E22319A55F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arcador de contenido 2">
            <a:extLst>
              <a:ext uri="{FF2B5EF4-FFF2-40B4-BE49-F238E27FC236}">
                <a16:creationId xmlns:a16="http://schemas.microsoft.com/office/drawing/2014/main" id="{98CF7CB4-000B-641E-07FD-E860235B85E6}"/>
              </a:ext>
            </a:extLst>
          </p:cNvPr>
          <p:cNvSpPr>
            <a:spLocks noGrp="1"/>
          </p:cNvSpPr>
          <p:nvPr>
            <p:ph idx="1"/>
          </p:nvPr>
        </p:nvSpPr>
        <p:spPr>
          <a:xfrm>
            <a:off x="5014368" y="457840"/>
            <a:ext cx="6598103" cy="1215618"/>
          </a:xfrm>
        </p:spPr>
        <p:txBody>
          <a:bodyPr anchor="ctr">
            <a:normAutofit/>
          </a:bodyPr>
          <a:lstStyle/>
          <a:p>
            <a:pPr marL="0" indent="0" algn="just">
              <a:buNone/>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Otro de los puntos fuertes de </a:t>
            </a:r>
            <a:r>
              <a:rPr lang="es-ES" sz="2000" kern="100" dirty="0" err="1">
                <a:effectLst/>
                <a:latin typeface="Aptos" panose="020B0004020202020204" pitchFamily="34" charset="0"/>
                <a:ea typeface="Aptos" panose="020B0004020202020204" pitchFamily="34" charset="0"/>
                <a:cs typeface="Times New Roman" panose="02020603050405020304" pitchFamily="18" charset="0"/>
              </a:rPr>
              <a:t>ActivaApp</a:t>
            </a:r>
            <a:r>
              <a:rPr lang="es-ES" sz="2000" kern="100" dirty="0">
                <a:effectLst/>
                <a:latin typeface="Aptos" panose="020B0004020202020204" pitchFamily="34" charset="0"/>
                <a:ea typeface="Aptos" panose="020B0004020202020204" pitchFamily="34" charset="0"/>
                <a:cs typeface="Times New Roman" panose="02020603050405020304" pitchFamily="18" charset="0"/>
              </a:rPr>
              <a:t> es que permite exportar un Excel automáticamente con los datos seleccionados. Hay dos tipos de exportación:</a:t>
            </a:r>
            <a:endParaRPr lang="es-ES" sz="2000" kern="100" dirty="0">
              <a:latin typeface="Aptos" panose="020B0004020202020204" pitchFamily="34" charset="0"/>
              <a:ea typeface="Aptos" panose="020B0004020202020204" pitchFamily="34" charset="0"/>
              <a:cs typeface="Times New Roman" panose="02020603050405020304" pitchFamily="18" charset="0"/>
            </a:endParaRPr>
          </a:p>
        </p:txBody>
      </p:sp>
      <p:pic>
        <p:nvPicPr>
          <p:cNvPr id="3" name="Imagen 2" descr="Interfaz de usuario gráfica, Aplicación&#10;&#10;El contenido generado por IA puede ser incorrecto.">
            <a:extLst>
              <a:ext uri="{FF2B5EF4-FFF2-40B4-BE49-F238E27FC236}">
                <a16:creationId xmlns:a16="http://schemas.microsoft.com/office/drawing/2014/main" id="{4C92AC38-5C3A-5466-DF2E-2CA183EED835}"/>
              </a:ext>
            </a:extLst>
          </p:cNvPr>
          <p:cNvPicPr>
            <a:picLocks noChangeAspect="1"/>
          </p:cNvPicPr>
          <p:nvPr/>
        </p:nvPicPr>
        <p:blipFill>
          <a:blip r:embed="rId3"/>
          <a:stretch>
            <a:fillRect/>
          </a:stretch>
        </p:blipFill>
        <p:spPr>
          <a:xfrm>
            <a:off x="2069477" y="1581064"/>
            <a:ext cx="7945381" cy="3462178"/>
          </a:xfrm>
          <a:prstGeom prst="rect">
            <a:avLst/>
          </a:prstGeom>
        </p:spPr>
      </p:pic>
      <p:sp>
        <p:nvSpPr>
          <p:cNvPr id="6" name="Rectángulo 5">
            <a:extLst>
              <a:ext uri="{FF2B5EF4-FFF2-40B4-BE49-F238E27FC236}">
                <a16:creationId xmlns:a16="http://schemas.microsoft.com/office/drawing/2014/main" id="{BBFF9790-CA56-F47E-48A8-E37F41BE0546}"/>
              </a:ext>
            </a:extLst>
          </p:cNvPr>
          <p:cNvSpPr/>
          <p:nvPr/>
        </p:nvSpPr>
        <p:spPr>
          <a:xfrm>
            <a:off x="9906443" y="1618602"/>
            <a:ext cx="1242811" cy="3057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Rectángulo 6">
            <a:extLst>
              <a:ext uri="{FF2B5EF4-FFF2-40B4-BE49-F238E27FC236}">
                <a16:creationId xmlns:a16="http://schemas.microsoft.com/office/drawing/2014/main" id="{17F0DF55-C7D8-5A69-5E8A-77B28C2244EA}"/>
              </a:ext>
            </a:extLst>
          </p:cNvPr>
          <p:cNvSpPr/>
          <p:nvPr/>
        </p:nvSpPr>
        <p:spPr>
          <a:xfrm>
            <a:off x="8663633" y="5645652"/>
            <a:ext cx="669054" cy="43297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Rectángulo 8">
            <a:extLst>
              <a:ext uri="{FF2B5EF4-FFF2-40B4-BE49-F238E27FC236}">
                <a16:creationId xmlns:a16="http://schemas.microsoft.com/office/drawing/2014/main" id="{F86C7797-FCA9-3BD3-91EA-DD8FF44C32AC}"/>
              </a:ext>
            </a:extLst>
          </p:cNvPr>
          <p:cNvSpPr/>
          <p:nvPr/>
        </p:nvSpPr>
        <p:spPr>
          <a:xfrm>
            <a:off x="811242" y="2124226"/>
            <a:ext cx="1242811" cy="3057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ctángulo 10">
            <a:extLst>
              <a:ext uri="{FF2B5EF4-FFF2-40B4-BE49-F238E27FC236}">
                <a16:creationId xmlns:a16="http://schemas.microsoft.com/office/drawing/2014/main" id="{167A706C-08E2-CBA1-C4E6-CB06BA049165}"/>
              </a:ext>
            </a:extLst>
          </p:cNvPr>
          <p:cNvSpPr/>
          <p:nvPr/>
        </p:nvSpPr>
        <p:spPr>
          <a:xfrm>
            <a:off x="8988841" y="1552295"/>
            <a:ext cx="1242811" cy="3057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716CED39-6380-E6B8-B9DD-905A1BC08AB9}"/>
              </a:ext>
            </a:extLst>
          </p:cNvPr>
          <p:cNvSpPr/>
          <p:nvPr/>
        </p:nvSpPr>
        <p:spPr>
          <a:xfrm>
            <a:off x="10014858" y="1817430"/>
            <a:ext cx="1885893" cy="484380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80854339-FA12-A36C-509F-8B0A4B267427}"/>
              </a:ext>
            </a:extLst>
          </p:cNvPr>
          <p:cNvSpPr/>
          <p:nvPr/>
        </p:nvSpPr>
        <p:spPr>
          <a:xfrm>
            <a:off x="290367" y="5954806"/>
            <a:ext cx="1763686" cy="59288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0201F8E2-3136-A4CE-30D9-CCAF9614CB90}"/>
              </a:ext>
            </a:extLst>
          </p:cNvPr>
          <p:cNvSpPr/>
          <p:nvPr/>
        </p:nvSpPr>
        <p:spPr>
          <a:xfrm>
            <a:off x="7860879" y="4333104"/>
            <a:ext cx="543820" cy="4247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CuadroTexto 20">
            <a:extLst>
              <a:ext uri="{FF2B5EF4-FFF2-40B4-BE49-F238E27FC236}">
                <a16:creationId xmlns:a16="http://schemas.microsoft.com/office/drawing/2014/main" id="{07A92B93-8031-40E0-73C2-88264CB5314F}"/>
              </a:ext>
            </a:extLst>
          </p:cNvPr>
          <p:cNvSpPr txBox="1"/>
          <p:nvPr/>
        </p:nvSpPr>
        <p:spPr>
          <a:xfrm>
            <a:off x="2496966" y="5360277"/>
            <a:ext cx="7090403" cy="369332"/>
          </a:xfrm>
          <a:prstGeom prst="rect">
            <a:avLst/>
          </a:prstGeom>
          <a:noFill/>
        </p:spPr>
        <p:txBody>
          <a:bodyPr wrap="none" rtlCol="0">
            <a:spAutoFit/>
          </a:bodyPr>
          <a:lstStyle/>
          <a:p>
            <a:r>
              <a:rPr lang="es-ES" dirty="0"/>
              <a:t>EXPORTACIÓN INDIVIDUAL DE LOS DATOS DE UN ÚNICO DISCENTE</a:t>
            </a:r>
          </a:p>
        </p:txBody>
      </p:sp>
      <p:cxnSp>
        <p:nvCxnSpPr>
          <p:cNvPr id="24" name="Conector recto de flecha 23">
            <a:extLst>
              <a:ext uri="{FF2B5EF4-FFF2-40B4-BE49-F238E27FC236}">
                <a16:creationId xmlns:a16="http://schemas.microsoft.com/office/drawing/2014/main" id="{913FF081-BB20-298F-1664-94D92376E8C5}"/>
              </a:ext>
            </a:extLst>
          </p:cNvPr>
          <p:cNvCxnSpPr>
            <a:cxnSpLocks/>
          </p:cNvCxnSpPr>
          <p:nvPr/>
        </p:nvCxnSpPr>
        <p:spPr>
          <a:xfrm flipH="1">
            <a:off x="5843935" y="2158612"/>
            <a:ext cx="342032" cy="9338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5" name="Elipse 24">
            <a:extLst>
              <a:ext uri="{FF2B5EF4-FFF2-40B4-BE49-F238E27FC236}">
                <a16:creationId xmlns:a16="http://schemas.microsoft.com/office/drawing/2014/main" id="{78C5FD3F-14D8-2F16-4B2E-255E9456EB4F}"/>
              </a:ext>
            </a:extLst>
          </p:cNvPr>
          <p:cNvSpPr/>
          <p:nvPr/>
        </p:nvSpPr>
        <p:spPr>
          <a:xfrm>
            <a:off x="6324661" y="1917213"/>
            <a:ext cx="479543" cy="37358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8" name="Elipse 37">
            <a:extLst>
              <a:ext uri="{FF2B5EF4-FFF2-40B4-BE49-F238E27FC236}">
                <a16:creationId xmlns:a16="http://schemas.microsoft.com/office/drawing/2014/main" id="{DBEB50C6-FBCD-4786-D299-CD8CCD4581C5}"/>
              </a:ext>
            </a:extLst>
          </p:cNvPr>
          <p:cNvSpPr/>
          <p:nvPr/>
        </p:nvSpPr>
        <p:spPr>
          <a:xfrm>
            <a:off x="3854747" y="1881059"/>
            <a:ext cx="1850494" cy="120930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Exporta los datos de este discente.</a:t>
            </a:r>
          </a:p>
        </p:txBody>
      </p:sp>
      <p:sp>
        <p:nvSpPr>
          <p:cNvPr id="40" name="Elipse 39">
            <a:extLst>
              <a:ext uri="{FF2B5EF4-FFF2-40B4-BE49-F238E27FC236}">
                <a16:creationId xmlns:a16="http://schemas.microsoft.com/office/drawing/2014/main" id="{10C9C821-D60D-CE77-E857-3E8C3B76F8BE}"/>
              </a:ext>
            </a:extLst>
          </p:cNvPr>
          <p:cNvSpPr/>
          <p:nvPr/>
        </p:nvSpPr>
        <p:spPr>
          <a:xfrm>
            <a:off x="6765495" y="1964695"/>
            <a:ext cx="3008415" cy="29867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47" name="Conector recto de flecha 46">
            <a:extLst>
              <a:ext uri="{FF2B5EF4-FFF2-40B4-BE49-F238E27FC236}">
                <a16:creationId xmlns:a16="http://schemas.microsoft.com/office/drawing/2014/main" id="{B2FB63DB-B4AF-46CF-0ED1-515E99826FD8}"/>
              </a:ext>
            </a:extLst>
          </p:cNvPr>
          <p:cNvCxnSpPr>
            <a:cxnSpLocks/>
          </p:cNvCxnSpPr>
          <p:nvPr/>
        </p:nvCxnSpPr>
        <p:spPr>
          <a:xfrm>
            <a:off x="8968926" y="2407337"/>
            <a:ext cx="396981" cy="41847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8" name="Elipse 47">
            <a:extLst>
              <a:ext uri="{FF2B5EF4-FFF2-40B4-BE49-F238E27FC236}">
                <a16:creationId xmlns:a16="http://schemas.microsoft.com/office/drawing/2014/main" id="{74D25C5F-CD02-147C-F2EF-5BE67DF307BA}"/>
              </a:ext>
            </a:extLst>
          </p:cNvPr>
          <p:cNvSpPr/>
          <p:nvPr/>
        </p:nvSpPr>
        <p:spPr>
          <a:xfrm>
            <a:off x="8007025" y="2885866"/>
            <a:ext cx="3123210" cy="2646343"/>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Este tipo de exportación puede realizarse previo filtrado de los pasos (incluyendo las sesiones con, al menos, esos pasos), y/o selección del periodo temporal deseado (incluyendo los datos obtenidos en ese periodo de tiempo).</a:t>
            </a:r>
          </a:p>
        </p:txBody>
      </p:sp>
    </p:spTree>
    <p:extLst>
      <p:ext uri="{BB962C8B-B14F-4D97-AF65-F5344CB8AC3E}">
        <p14:creationId xmlns:p14="http://schemas.microsoft.com/office/powerpoint/2010/main" val="3651045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E465695-1960-378A-7ECB-CC8BB801A5E9}"/>
            </a:ext>
          </a:extLst>
        </p:cNvPr>
        <p:cNvGrpSpPr/>
        <p:nvPr/>
      </p:nvGrpSpPr>
      <p:grpSpPr>
        <a:xfrm>
          <a:off x="0" y="0"/>
          <a:ext cx="0" cy="0"/>
          <a:chOff x="0" y="0"/>
          <a:chExt cx="0" cy="0"/>
        </a:xfrm>
      </p:grpSpPr>
      <p:sp useBgFill="1">
        <p:nvSpPr>
          <p:cNvPr id="5143" name="Rectangle 5142">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A69D462-CEB7-6BA6-A47C-9E1423B2D2B3}"/>
              </a:ext>
            </a:extLst>
          </p:cNvPr>
          <p:cNvSpPr>
            <a:spLocks noGrp="1"/>
          </p:cNvSpPr>
          <p:nvPr>
            <p:ph type="title"/>
          </p:nvPr>
        </p:nvSpPr>
        <p:spPr>
          <a:xfrm>
            <a:off x="645064" y="744552"/>
            <a:ext cx="4282983" cy="1200361"/>
          </a:xfrm>
        </p:spPr>
        <p:txBody>
          <a:bodyPr anchor="b">
            <a:normAutofit fontScale="90000"/>
          </a:bodyPr>
          <a:lstStyle/>
          <a:p>
            <a:r>
              <a:rPr lang="es-ES_tradnl" sz="3600" noProof="0" dirty="0"/>
              <a:t>¿Qué funcionalidades presenta la app de </a:t>
            </a:r>
            <a:r>
              <a:rPr lang="es-ES_tradnl" sz="3600" noProof="0" dirty="0" err="1"/>
              <a:t>ActivaApp</a:t>
            </a:r>
            <a:r>
              <a:rPr lang="es-ES_tradnl" sz="3600" noProof="0" dirty="0"/>
              <a:t>?</a:t>
            </a:r>
          </a:p>
        </p:txBody>
      </p:sp>
      <p:sp>
        <p:nvSpPr>
          <p:cNvPr id="5145" name="Rectangle 5144">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B1E5536A-3F1D-66CB-814A-EA2B04FA1C53}"/>
              </a:ext>
            </a:extLst>
          </p:cNvPr>
          <p:cNvSpPr>
            <a:spLocks noGrp="1"/>
          </p:cNvSpPr>
          <p:nvPr>
            <p:ph idx="1"/>
          </p:nvPr>
        </p:nvSpPr>
        <p:spPr>
          <a:xfrm>
            <a:off x="645064" y="2190915"/>
            <a:ext cx="4282984" cy="3511943"/>
          </a:xfrm>
        </p:spPr>
        <p:txBody>
          <a:bodyPr anchor="ctr">
            <a:normAutofit fontScale="92500" lnSpcReduction="20000"/>
          </a:bodyPr>
          <a:lstStyle/>
          <a:p>
            <a:pPr marL="0" indent="0">
              <a:buNone/>
            </a:pPr>
            <a:r>
              <a:rPr lang="es-ES" sz="1800" noProof="0" dirty="0"/>
              <a:t>Funcionalidades de </a:t>
            </a:r>
            <a:r>
              <a:rPr lang="es-ES" sz="1800" noProof="0" dirty="0" err="1"/>
              <a:t>ActivaApp</a:t>
            </a:r>
            <a:r>
              <a:rPr lang="es-ES" sz="1800" noProof="0" dirty="0">
                <a:latin typeface="Aptos" panose="020B0004020202020204" pitchFamily="34" charset="0"/>
                <a:cs typeface="Times New Roman" panose="02020603050405020304" pitchFamily="18" charset="0"/>
              </a:rPr>
              <a:t>:</a:t>
            </a:r>
          </a:p>
          <a:p>
            <a:pPr>
              <a:buFontTx/>
              <a:buChar char="-"/>
            </a:pPr>
            <a:r>
              <a:rPr lang="es-ES" sz="1800" dirty="0">
                <a:latin typeface="Aptos" panose="020B0004020202020204" pitchFamily="34" charset="0"/>
                <a:cs typeface="Times New Roman" panose="02020603050405020304" pitchFamily="18" charset="0"/>
              </a:rPr>
              <a:t>Valoración del esfuerzo</a:t>
            </a:r>
          </a:p>
          <a:p>
            <a:pPr>
              <a:buFontTx/>
              <a:buChar char="-"/>
            </a:pPr>
            <a:r>
              <a:rPr lang="es-ES" sz="1800" dirty="0">
                <a:latin typeface="Aptos" panose="020B0004020202020204" pitchFamily="34" charset="0"/>
                <a:cs typeface="Times New Roman" panose="02020603050405020304" pitchFamily="18" charset="0"/>
              </a:rPr>
              <a:t>Avatares</a:t>
            </a:r>
          </a:p>
          <a:p>
            <a:pPr>
              <a:buFontTx/>
              <a:buChar char="-"/>
            </a:pPr>
            <a:r>
              <a:rPr lang="es-ES" sz="1800" noProof="0" dirty="0">
                <a:latin typeface="Aptos" panose="020B0004020202020204" pitchFamily="34" charset="0"/>
                <a:cs typeface="Times New Roman" panose="02020603050405020304" pitchFamily="18" charset="0"/>
              </a:rPr>
              <a:t>Retos diarios</a:t>
            </a:r>
          </a:p>
          <a:p>
            <a:pPr>
              <a:buFontTx/>
              <a:buChar char="-"/>
            </a:pPr>
            <a:r>
              <a:rPr lang="es-ES" sz="1800" dirty="0">
                <a:latin typeface="Aptos" panose="020B0004020202020204" pitchFamily="34" charset="0"/>
                <a:cs typeface="Times New Roman" panose="02020603050405020304" pitchFamily="18" charset="0"/>
              </a:rPr>
              <a:t>Permite la inclusión del centro educativo y la clase</a:t>
            </a:r>
          </a:p>
          <a:p>
            <a:pPr>
              <a:buFontTx/>
              <a:buChar char="-"/>
            </a:pPr>
            <a:r>
              <a:rPr lang="es-ES" sz="1800" noProof="0" dirty="0">
                <a:latin typeface="Aptos" panose="020B0004020202020204" pitchFamily="34" charset="0"/>
                <a:cs typeface="Times New Roman" panose="02020603050405020304" pitchFamily="18" charset="0"/>
              </a:rPr>
              <a:t>Registro de las actividades realizadas</a:t>
            </a:r>
          </a:p>
          <a:p>
            <a:pPr>
              <a:buFontTx/>
              <a:buChar char="-"/>
            </a:pPr>
            <a:r>
              <a:rPr lang="es-ES" sz="1800" noProof="0" dirty="0">
                <a:latin typeface="Aptos" panose="020B0004020202020204" pitchFamily="34" charset="0"/>
                <a:cs typeface="Times New Roman" panose="02020603050405020304" pitchFamily="18" charset="0"/>
              </a:rPr>
              <a:t>R</a:t>
            </a:r>
            <a:r>
              <a:rPr lang="es-ES" sz="1800" dirty="0" err="1">
                <a:latin typeface="Aptos" panose="020B0004020202020204" pitchFamily="34" charset="0"/>
                <a:cs typeface="Times New Roman" panose="02020603050405020304" pitchFamily="18" charset="0"/>
              </a:rPr>
              <a:t>ánking</a:t>
            </a:r>
            <a:endParaRPr lang="es-ES" sz="1800" dirty="0">
              <a:latin typeface="Aptos" panose="020B0004020202020204" pitchFamily="34" charset="0"/>
              <a:cs typeface="Times New Roman" panose="02020603050405020304" pitchFamily="18" charset="0"/>
            </a:endParaRPr>
          </a:p>
          <a:p>
            <a:pPr>
              <a:buFontTx/>
              <a:buChar char="-"/>
            </a:pPr>
            <a:r>
              <a:rPr lang="es-ES" sz="1800" dirty="0">
                <a:latin typeface="Aptos" panose="020B0004020202020204" pitchFamily="34" charset="0"/>
                <a:cs typeface="Times New Roman" panose="02020603050405020304" pitchFamily="18" charset="0"/>
              </a:rPr>
              <a:t>Promoción de hábitos saludables</a:t>
            </a:r>
          </a:p>
          <a:p>
            <a:pPr>
              <a:buFontTx/>
              <a:buChar char="-"/>
            </a:pPr>
            <a:r>
              <a:rPr lang="es-ES" sz="1800" noProof="0" dirty="0">
                <a:latin typeface="Aptos" panose="020B0004020202020204" pitchFamily="34" charset="0"/>
                <a:cs typeface="Times New Roman" panose="02020603050405020304" pitchFamily="18" charset="0"/>
              </a:rPr>
              <a:t>Sistema de recompensas</a:t>
            </a:r>
          </a:p>
          <a:p>
            <a:pPr>
              <a:buFontTx/>
              <a:buChar char="-"/>
            </a:pPr>
            <a:r>
              <a:rPr lang="es-ES" sz="1800" dirty="0">
                <a:latin typeface="Aptos" panose="020B0004020202020204" pitchFamily="34" charset="0"/>
                <a:cs typeface="Times New Roman" panose="02020603050405020304" pitchFamily="18" charset="0"/>
              </a:rPr>
              <a:t>No necesita conexión a internet</a:t>
            </a:r>
            <a:endParaRPr lang="es-ES" sz="1800" noProof="0" dirty="0">
              <a:latin typeface="Aptos" panose="020B0004020202020204" pitchFamily="34" charset="0"/>
              <a:cs typeface="Times New Roman" panose="02020603050405020304" pitchFamily="18" charset="0"/>
            </a:endParaRPr>
          </a:p>
          <a:p>
            <a:pPr>
              <a:buFontTx/>
              <a:buChar char="-"/>
            </a:pPr>
            <a:endParaRPr lang="es-ES_tradnl" sz="1800" noProof="0" dirty="0"/>
          </a:p>
        </p:txBody>
      </p:sp>
      <p:sp>
        <p:nvSpPr>
          <p:cNvPr id="5147" name="Rectangle 5146">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9" name="Rectangle 5148">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1" name="Rectangle 5150">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agen 5" descr="Interfaz de usuario gráfica, Aplicación&#10;&#10;El contenido generado por IA puede ser incorrecto.">
            <a:extLst>
              <a:ext uri="{FF2B5EF4-FFF2-40B4-BE49-F238E27FC236}">
                <a16:creationId xmlns:a16="http://schemas.microsoft.com/office/drawing/2014/main" id="{B6E11992-A371-F5DA-0444-3F86CEDAF222}"/>
              </a:ext>
            </a:extLst>
          </p:cNvPr>
          <p:cNvPicPr>
            <a:picLocks noChangeAspect="1"/>
          </p:cNvPicPr>
          <p:nvPr/>
        </p:nvPicPr>
        <p:blipFill>
          <a:blip r:embed="rId2"/>
          <a:stretch>
            <a:fillRect/>
          </a:stretch>
        </p:blipFill>
        <p:spPr>
          <a:xfrm>
            <a:off x="7584882" y="706127"/>
            <a:ext cx="2408793" cy="5212876"/>
          </a:xfrm>
          <a:prstGeom prst="rect">
            <a:avLst/>
          </a:prstGeom>
        </p:spPr>
      </p:pic>
    </p:spTree>
    <p:extLst>
      <p:ext uri="{BB962C8B-B14F-4D97-AF65-F5344CB8AC3E}">
        <p14:creationId xmlns:p14="http://schemas.microsoft.com/office/powerpoint/2010/main" val="5781462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A5168D-36E4-3679-DB7E-58BA9D1EB03B}"/>
            </a:ext>
          </a:extLst>
        </p:cNvPr>
        <p:cNvGrpSpPr/>
        <p:nvPr/>
      </p:nvGrpSpPr>
      <p:grpSpPr>
        <a:xfrm>
          <a:off x="0" y="0"/>
          <a:ext cx="0" cy="0"/>
          <a:chOff x="0" y="0"/>
          <a:chExt cx="0" cy="0"/>
        </a:xfrm>
      </p:grpSpPr>
      <p:sp useBgFill="1">
        <p:nvSpPr>
          <p:cNvPr id="12346" name="Rectangle 12345">
            <a:extLst>
              <a:ext uri="{FF2B5EF4-FFF2-40B4-BE49-F238E27FC236}">
                <a16:creationId xmlns:a16="http://schemas.microsoft.com/office/drawing/2014/main" id="{4973CE59-8699-3DDE-2A5E-E25747DB8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48" name="Freeform: Shape 12347">
            <a:extLst>
              <a:ext uri="{FF2B5EF4-FFF2-40B4-BE49-F238E27FC236}">
                <a16:creationId xmlns:a16="http://schemas.microsoft.com/office/drawing/2014/main" id="{1A193387-9E70-F7E0-6B9B-C15A43867B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350" name="Right Triangle 12349">
            <a:extLst>
              <a:ext uri="{FF2B5EF4-FFF2-40B4-BE49-F238E27FC236}">
                <a16:creationId xmlns:a16="http://schemas.microsoft.com/office/drawing/2014/main" id="{E76DFEB2-63B2-0DB0-8E61-9EF0FC99C5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Funcionalidad | gestion de la calidad del software - norma iso-9126">
            <a:extLst>
              <a:ext uri="{FF2B5EF4-FFF2-40B4-BE49-F238E27FC236}">
                <a16:creationId xmlns:a16="http://schemas.microsoft.com/office/drawing/2014/main" id="{0B54F723-83C4-8C47-32AF-82ED5429259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35243" y="846200"/>
            <a:ext cx="5200347" cy="4979334"/>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7B4AB1C3-B1EA-6BEE-C69E-7EEC3914DFA0}"/>
              </a:ext>
            </a:extLst>
          </p:cNvPr>
          <p:cNvSpPr txBox="1"/>
          <p:nvPr/>
        </p:nvSpPr>
        <p:spPr>
          <a:xfrm>
            <a:off x="7254502" y="1374507"/>
            <a:ext cx="3634906" cy="1754326"/>
          </a:xfrm>
          <a:prstGeom prst="rect">
            <a:avLst/>
          </a:prstGeom>
          <a:noFill/>
        </p:spPr>
        <p:txBody>
          <a:bodyPr wrap="none" rtlCol="0">
            <a:spAutoFit/>
          </a:bodyPr>
          <a:lstStyle/>
          <a:p>
            <a:r>
              <a:rPr lang="es-ES" sz="3600" dirty="0"/>
              <a:t>MANUAL DE USO</a:t>
            </a:r>
          </a:p>
          <a:p>
            <a:pPr algn="ctr"/>
            <a:endParaRPr lang="es-ES" sz="2400" dirty="0"/>
          </a:p>
          <a:p>
            <a:pPr algn="ctr"/>
            <a:r>
              <a:rPr lang="es-ES" sz="2400" i="1" dirty="0"/>
              <a:t>Uso de la app móvil </a:t>
            </a:r>
          </a:p>
          <a:p>
            <a:pPr algn="ctr"/>
            <a:r>
              <a:rPr lang="es-ES" sz="2400" i="1" dirty="0" err="1"/>
              <a:t>ActivaApp</a:t>
            </a:r>
            <a:r>
              <a:rPr lang="es-ES" sz="2400" i="1" dirty="0"/>
              <a:t> como docente</a:t>
            </a:r>
          </a:p>
        </p:txBody>
      </p:sp>
    </p:spTree>
    <p:extLst>
      <p:ext uri="{BB962C8B-B14F-4D97-AF65-F5344CB8AC3E}">
        <p14:creationId xmlns:p14="http://schemas.microsoft.com/office/powerpoint/2010/main" val="31427432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F6F8A17-A07B-76C4-8046-66ED8082824C}"/>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B335AFE8-4B1B-1D35-D22D-8E43994B56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EA35A31D-F610-D620-9E3D-B0B6DDE8E3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FDDA4251-373D-1CEC-0C53-D197DB8BB8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7ACA15F5-FB17-1ABC-EC0D-31D60FE572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1C8A8D3E-679A-33CD-BD6E-CE1EE5B969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0957AFC-F495-9186-AF4A-083976D763CB}"/>
              </a:ext>
            </a:extLst>
          </p:cNvPr>
          <p:cNvSpPr>
            <a:spLocks noGrp="1"/>
          </p:cNvSpPr>
          <p:nvPr>
            <p:ph type="title"/>
          </p:nvPr>
        </p:nvSpPr>
        <p:spPr>
          <a:xfrm>
            <a:off x="1004451" y="1529579"/>
            <a:ext cx="5040285" cy="677195"/>
          </a:xfrm>
        </p:spPr>
        <p:txBody>
          <a:bodyPr anchor="b">
            <a:normAutofit/>
          </a:bodyPr>
          <a:lstStyle/>
          <a:p>
            <a:r>
              <a:rPr lang="es-ES_tradnl" sz="3200" dirty="0"/>
              <a:t>Uso de </a:t>
            </a:r>
            <a:r>
              <a:rPr lang="es-ES_tradnl" sz="3200" dirty="0" err="1"/>
              <a:t>ActivaApp</a:t>
            </a:r>
            <a:endParaRPr lang="es-ES_tradnl" sz="3200" noProof="0" dirty="0"/>
          </a:p>
        </p:txBody>
      </p:sp>
      <p:sp>
        <p:nvSpPr>
          <p:cNvPr id="5164" name="Rectangle 5163">
            <a:extLst>
              <a:ext uri="{FF2B5EF4-FFF2-40B4-BE49-F238E27FC236}">
                <a16:creationId xmlns:a16="http://schemas.microsoft.com/office/drawing/2014/main" id="{625195E6-F0D4-070B-E2AA-2BD08D0256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arcador de contenido 2">
            <a:extLst>
              <a:ext uri="{FF2B5EF4-FFF2-40B4-BE49-F238E27FC236}">
                <a16:creationId xmlns:a16="http://schemas.microsoft.com/office/drawing/2014/main" id="{F34A3A9E-098C-E4E4-81AD-420405D288D6}"/>
              </a:ext>
            </a:extLst>
          </p:cNvPr>
          <p:cNvSpPr>
            <a:spLocks noGrp="1"/>
          </p:cNvSpPr>
          <p:nvPr>
            <p:ph idx="1"/>
          </p:nvPr>
        </p:nvSpPr>
        <p:spPr>
          <a:xfrm>
            <a:off x="1106599" y="2330282"/>
            <a:ext cx="4282984" cy="3345646"/>
          </a:xfrm>
        </p:spPr>
        <p:txBody>
          <a:bodyPr anchor="ctr">
            <a:normAutofit fontScale="92500" lnSpcReduction="20000"/>
          </a:bodyPr>
          <a:lstStyle/>
          <a:p>
            <a:pPr marL="0" indent="0" algn="just">
              <a:buNone/>
            </a:pPr>
            <a:r>
              <a:rPr lang="es-ES_tradnl" sz="1600" noProof="0" dirty="0" err="1"/>
              <a:t>ActivaApp</a:t>
            </a:r>
            <a:r>
              <a:rPr lang="es-ES_tradnl" sz="1600" noProof="0" dirty="0"/>
              <a:t> </a:t>
            </a:r>
            <a:r>
              <a:rPr lang="es-ES" sz="1600" noProof="0" dirty="0"/>
              <a:t>se puede descargar tanto en IOS (</a:t>
            </a:r>
            <a:r>
              <a:rPr lang="es-ES" sz="1600" noProof="0" dirty="0" err="1"/>
              <a:t>Iphone</a:t>
            </a:r>
            <a:r>
              <a:rPr lang="es-ES" sz="1600" noProof="0" dirty="0"/>
              <a:t>) como en Android.</a:t>
            </a:r>
          </a:p>
          <a:p>
            <a:pPr marL="0" indent="0" algn="just">
              <a:buNone/>
            </a:pPr>
            <a:r>
              <a:rPr lang="es-ES" sz="1600" dirty="0">
                <a:latin typeface="Aptos" panose="020B0004020202020204" pitchFamily="34" charset="0"/>
                <a:ea typeface="Aptos" panose="020B0004020202020204" pitchFamily="34" charset="0"/>
                <a:cs typeface="Times New Roman" panose="02020603050405020304" pitchFamily="18" charset="0"/>
              </a:rPr>
              <a:t>Es una aplicación totalmente gratuita.</a:t>
            </a:r>
          </a:p>
          <a:p>
            <a:pPr marL="0" indent="0" algn="just">
              <a:buNone/>
            </a:pPr>
            <a:r>
              <a:rPr lang="es-ES" sz="1600" dirty="0">
                <a:latin typeface="Aptos" panose="020B0004020202020204" pitchFamily="34" charset="0"/>
                <a:ea typeface="Aptos" panose="020B0004020202020204" pitchFamily="34" charset="0"/>
                <a:cs typeface="Times New Roman" panose="02020603050405020304" pitchFamily="18" charset="0"/>
              </a:rPr>
              <a:t>Para ello, debes acceder a la tienda de tu dispositivo:</a:t>
            </a:r>
          </a:p>
          <a:p>
            <a:pPr marL="0" indent="0" algn="just">
              <a:buNone/>
            </a:pPr>
            <a:endParaRPr lang="es-ES" sz="1600" dirty="0">
              <a:latin typeface="Aptos" panose="020B0004020202020204" pitchFamily="34" charset="0"/>
              <a:ea typeface="Aptos" panose="020B0004020202020204" pitchFamily="34" charset="0"/>
              <a:cs typeface="Times New Roman" panose="02020603050405020304" pitchFamily="18" charset="0"/>
            </a:endParaRPr>
          </a:p>
          <a:p>
            <a:pPr algn="just">
              <a:buFontTx/>
              <a:buChar char="-"/>
            </a:pPr>
            <a:r>
              <a:rPr lang="es-ES" sz="1600" dirty="0">
                <a:latin typeface="Aptos" panose="020B0004020202020204" pitchFamily="34" charset="0"/>
                <a:ea typeface="Aptos" panose="020B0004020202020204" pitchFamily="34" charset="0"/>
                <a:cs typeface="Times New Roman" panose="02020603050405020304" pitchFamily="18" charset="0"/>
              </a:rPr>
              <a:t>App Store (A) - IOS</a:t>
            </a:r>
          </a:p>
          <a:p>
            <a:pPr algn="just">
              <a:buFontTx/>
              <a:buChar char="-"/>
            </a:pPr>
            <a:r>
              <a:rPr lang="es-ES" sz="1600" dirty="0">
                <a:latin typeface="Aptos" panose="020B0004020202020204" pitchFamily="34" charset="0"/>
                <a:ea typeface="Aptos" panose="020B0004020202020204" pitchFamily="34" charset="0"/>
                <a:cs typeface="Times New Roman" panose="02020603050405020304" pitchFamily="18" charset="0"/>
              </a:rPr>
              <a:t>Play Store (B) – ANDROID</a:t>
            </a:r>
          </a:p>
          <a:p>
            <a:pPr algn="just">
              <a:buFontTx/>
              <a:buChar char="-"/>
            </a:pPr>
            <a:endParaRPr lang="es-ES" sz="1600" dirty="0">
              <a:latin typeface="Aptos" panose="020B0004020202020204" pitchFamily="34" charset="0"/>
              <a:ea typeface="Aptos" panose="020B0004020202020204" pitchFamily="34" charset="0"/>
              <a:cs typeface="Times New Roman" panose="02020603050405020304" pitchFamily="18" charset="0"/>
            </a:endParaRPr>
          </a:p>
          <a:p>
            <a:pPr marL="0" indent="0" algn="just">
              <a:buNone/>
            </a:pPr>
            <a:r>
              <a:rPr lang="es-ES" sz="1600" b="1" dirty="0">
                <a:latin typeface="Aptos" panose="020B0004020202020204" pitchFamily="34" charset="0"/>
                <a:ea typeface="Aptos" panose="020B0004020202020204" pitchFamily="34" charset="0"/>
                <a:cs typeface="Times New Roman" panose="02020603050405020304" pitchFamily="18" charset="0"/>
              </a:rPr>
              <a:t>Es muy importante que, para utilizar la app móvil como docente, debe registrar una cuenta con un email distinto al que utilizó para crear el usuario de la web de docente. </a:t>
            </a:r>
          </a:p>
        </p:txBody>
      </p:sp>
      <p:pic>
        <p:nvPicPr>
          <p:cNvPr id="5" name="Imagen 4" descr="Captura de pantalla de un celular&#10;&#10;El contenido generado por IA puede ser incorrecto.">
            <a:extLst>
              <a:ext uri="{FF2B5EF4-FFF2-40B4-BE49-F238E27FC236}">
                <a16:creationId xmlns:a16="http://schemas.microsoft.com/office/drawing/2014/main" id="{109FD763-64ED-D3DE-211E-022C597FCB8D}"/>
              </a:ext>
            </a:extLst>
          </p:cNvPr>
          <p:cNvPicPr>
            <a:picLocks noChangeAspect="1"/>
          </p:cNvPicPr>
          <p:nvPr/>
        </p:nvPicPr>
        <p:blipFill>
          <a:blip r:embed="rId2"/>
          <a:srcRect t="5176" b="67163"/>
          <a:stretch>
            <a:fillRect/>
          </a:stretch>
        </p:blipFill>
        <p:spPr>
          <a:xfrm>
            <a:off x="8996998" y="1760856"/>
            <a:ext cx="2546284" cy="1528028"/>
          </a:xfrm>
          <a:prstGeom prst="rect">
            <a:avLst/>
          </a:prstGeom>
        </p:spPr>
      </p:pic>
      <p:sp>
        <p:nvSpPr>
          <p:cNvPr id="7" name="Marcador de contenido 2">
            <a:extLst>
              <a:ext uri="{FF2B5EF4-FFF2-40B4-BE49-F238E27FC236}">
                <a16:creationId xmlns:a16="http://schemas.microsoft.com/office/drawing/2014/main" id="{7B28D655-2308-0879-6C1B-FAC37C11A719}"/>
              </a:ext>
            </a:extLst>
          </p:cNvPr>
          <p:cNvSpPr txBox="1">
            <a:spLocks/>
          </p:cNvSpPr>
          <p:nvPr/>
        </p:nvSpPr>
        <p:spPr>
          <a:xfrm>
            <a:off x="6877040" y="1419"/>
            <a:ext cx="940725" cy="152816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S" sz="9600" kern="100" dirty="0">
                <a:latin typeface="Aptos" panose="020B0004020202020204" pitchFamily="34" charset="0"/>
                <a:ea typeface="Aptos" panose="020B0004020202020204" pitchFamily="34" charset="0"/>
                <a:cs typeface="Times New Roman" panose="02020603050405020304" pitchFamily="18" charset="0"/>
              </a:rPr>
              <a:t>A</a:t>
            </a:r>
          </a:p>
        </p:txBody>
      </p:sp>
      <p:sp>
        <p:nvSpPr>
          <p:cNvPr id="8" name="Marcador de contenido 2">
            <a:extLst>
              <a:ext uri="{FF2B5EF4-FFF2-40B4-BE49-F238E27FC236}">
                <a16:creationId xmlns:a16="http://schemas.microsoft.com/office/drawing/2014/main" id="{7921A4A0-BED0-F424-6A7C-C3290EC57018}"/>
              </a:ext>
            </a:extLst>
          </p:cNvPr>
          <p:cNvSpPr txBox="1">
            <a:spLocks/>
          </p:cNvSpPr>
          <p:nvPr/>
        </p:nvSpPr>
        <p:spPr>
          <a:xfrm>
            <a:off x="9799778" y="1419"/>
            <a:ext cx="940725" cy="152816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S" sz="9600" kern="100" dirty="0">
                <a:latin typeface="Aptos" panose="020B0004020202020204" pitchFamily="34" charset="0"/>
                <a:ea typeface="Aptos" panose="020B0004020202020204" pitchFamily="34" charset="0"/>
                <a:cs typeface="Times New Roman" panose="02020603050405020304" pitchFamily="18" charset="0"/>
              </a:rPr>
              <a:t>B</a:t>
            </a:r>
          </a:p>
        </p:txBody>
      </p:sp>
      <p:pic>
        <p:nvPicPr>
          <p:cNvPr id="9" name="Imagen 8" descr="Interfaz de usuario gráfica, Aplicación&#10;&#10;El contenido generado por IA puede ser incorrecto.">
            <a:extLst>
              <a:ext uri="{FF2B5EF4-FFF2-40B4-BE49-F238E27FC236}">
                <a16:creationId xmlns:a16="http://schemas.microsoft.com/office/drawing/2014/main" id="{709E1A8B-EAB5-04C2-93F3-7E55EB045625}"/>
              </a:ext>
            </a:extLst>
          </p:cNvPr>
          <p:cNvPicPr>
            <a:picLocks noChangeAspect="1"/>
          </p:cNvPicPr>
          <p:nvPr/>
        </p:nvPicPr>
        <p:blipFill>
          <a:blip r:embed="rId3"/>
          <a:srcRect t="7669" b="48652"/>
          <a:stretch>
            <a:fillRect/>
          </a:stretch>
        </p:blipFill>
        <p:spPr>
          <a:xfrm>
            <a:off x="6074260" y="1321426"/>
            <a:ext cx="2546284" cy="2406889"/>
          </a:xfrm>
          <a:prstGeom prst="rect">
            <a:avLst/>
          </a:prstGeom>
        </p:spPr>
      </p:pic>
      <p:pic>
        <p:nvPicPr>
          <p:cNvPr id="10" name="Imagen 9" descr="Código QR&#10;&#10;El contenido generado por IA puede ser incorrecto.">
            <a:extLst>
              <a:ext uri="{FF2B5EF4-FFF2-40B4-BE49-F238E27FC236}">
                <a16:creationId xmlns:a16="http://schemas.microsoft.com/office/drawing/2014/main" id="{14DB51CD-6F42-219D-0C02-7C6A722290DA}"/>
              </a:ext>
            </a:extLst>
          </p:cNvPr>
          <p:cNvPicPr>
            <a:picLocks noChangeAspect="1"/>
          </p:cNvPicPr>
          <p:nvPr/>
        </p:nvPicPr>
        <p:blipFill>
          <a:blip r:embed="rId4"/>
          <a:stretch>
            <a:fillRect/>
          </a:stretch>
        </p:blipFill>
        <p:spPr>
          <a:xfrm>
            <a:off x="6281455" y="3675017"/>
            <a:ext cx="2131893" cy="2131893"/>
          </a:xfrm>
          <a:prstGeom prst="rect">
            <a:avLst/>
          </a:prstGeom>
        </p:spPr>
      </p:pic>
      <p:pic>
        <p:nvPicPr>
          <p:cNvPr id="12" name="Imagen 11" descr="Código QR&#10;&#10;El contenido generado por IA puede ser incorrecto.">
            <a:extLst>
              <a:ext uri="{FF2B5EF4-FFF2-40B4-BE49-F238E27FC236}">
                <a16:creationId xmlns:a16="http://schemas.microsoft.com/office/drawing/2014/main" id="{C07E13E7-DD48-D339-439E-9519182E82E2}"/>
              </a:ext>
            </a:extLst>
          </p:cNvPr>
          <p:cNvPicPr>
            <a:picLocks noChangeAspect="1"/>
          </p:cNvPicPr>
          <p:nvPr/>
        </p:nvPicPr>
        <p:blipFill>
          <a:blip r:embed="rId5"/>
          <a:stretch>
            <a:fillRect/>
          </a:stretch>
        </p:blipFill>
        <p:spPr>
          <a:xfrm>
            <a:off x="9182091" y="3675017"/>
            <a:ext cx="2131893" cy="2131893"/>
          </a:xfrm>
          <a:prstGeom prst="rect">
            <a:avLst/>
          </a:prstGeom>
        </p:spPr>
      </p:pic>
      <p:sp>
        <p:nvSpPr>
          <p:cNvPr id="14" name="Marcador de contenido 2">
            <a:extLst>
              <a:ext uri="{FF2B5EF4-FFF2-40B4-BE49-F238E27FC236}">
                <a16:creationId xmlns:a16="http://schemas.microsoft.com/office/drawing/2014/main" id="{7879A277-982D-7F72-2D5C-7B6BE21E9715}"/>
              </a:ext>
            </a:extLst>
          </p:cNvPr>
          <p:cNvSpPr txBox="1">
            <a:spLocks/>
          </p:cNvSpPr>
          <p:nvPr/>
        </p:nvSpPr>
        <p:spPr>
          <a:xfrm>
            <a:off x="7133516" y="5746921"/>
            <a:ext cx="4282984" cy="44612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S" sz="1800" dirty="0"/>
              <a:t>IOS		                ANDROID</a:t>
            </a:r>
            <a:endParaRPr lang="es-ES" sz="1800" dirty="0">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9850477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574FF-97ED-B611-8B49-C25558430573}"/>
            </a:ext>
          </a:extLst>
        </p:cNvPr>
        <p:cNvGrpSpPr/>
        <p:nvPr/>
      </p:nvGrpSpPr>
      <p:grpSpPr>
        <a:xfrm>
          <a:off x="0" y="0"/>
          <a:ext cx="0" cy="0"/>
          <a:chOff x="0" y="0"/>
          <a:chExt cx="0" cy="0"/>
        </a:xfrm>
      </p:grpSpPr>
      <p:pic>
        <p:nvPicPr>
          <p:cNvPr id="5" name="Imagen 4" descr="Persona con traje de color negro&#10;&#10;El contenido generado por IA puede ser incorrecto.">
            <a:extLst>
              <a:ext uri="{FF2B5EF4-FFF2-40B4-BE49-F238E27FC236}">
                <a16:creationId xmlns:a16="http://schemas.microsoft.com/office/drawing/2014/main" id="{EC7A3DE6-3C75-2C3B-319C-0066908A7B3A}"/>
              </a:ext>
            </a:extLst>
          </p:cNvPr>
          <p:cNvPicPr>
            <a:picLocks noChangeAspect="1"/>
          </p:cNvPicPr>
          <p:nvPr/>
        </p:nvPicPr>
        <p:blipFill>
          <a:blip r:embed="rId2"/>
          <a:srcRect t="10701" r="-3" b="10698"/>
          <a:stretch/>
        </p:blipFill>
        <p:spPr>
          <a:xfrm>
            <a:off x="4136071" y="4234"/>
            <a:ext cx="4076700" cy="4470815"/>
          </a:xfrm>
          <a:prstGeom prst="rect">
            <a:avLst/>
          </a:prstGeom>
        </p:spPr>
      </p:pic>
      <p:pic>
        <p:nvPicPr>
          <p:cNvPr id="6" name="Imagen 5" descr="Una persona con los brazos cruzados&#10;&#10;Descripción generada automáticamente con confianza media">
            <a:extLst>
              <a:ext uri="{FF2B5EF4-FFF2-40B4-BE49-F238E27FC236}">
                <a16:creationId xmlns:a16="http://schemas.microsoft.com/office/drawing/2014/main" id="{93634308-4115-59C9-331F-E2D4C40A3B7C}"/>
              </a:ext>
            </a:extLst>
          </p:cNvPr>
          <p:cNvPicPr>
            <a:picLocks noChangeAspect="1"/>
          </p:cNvPicPr>
          <p:nvPr/>
        </p:nvPicPr>
        <p:blipFill>
          <a:blip r:embed="rId3"/>
          <a:srcRect r="-2" b="22409"/>
          <a:stretch/>
        </p:blipFill>
        <p:spPr>
          <a:xfrm flipH="1">
            <a:off x="8115294" y="-18651"/>
            <a:ext cx="4076700" cy="4470815"/>
          </a:xfrm>
          <a:prstGeom prst="rect">
            <a:avLst/>
          </a:prstGeom>
        </p:spPr>
      </p:pic>
      <p:pic>
        <p:nvPicPr>
          <p:cNvPr id="4" name="Picture 2" descr="Comprar Antropometría: Fundamentos para la aplicación e interpretación de  Francisco Esparza-Ros en LibrosCC - en LibrosCC - Comprar Libro">
            <a:extLst>
              <a:ext uri="{FF2B5EF4-FFF2-40B4-BE49-F238E27FC236}">
                <a16:creationId xmlns:a16="http://schemas.microsoft.com/office/drawing/2014/main" id="{58452B26-FB2D-19EF-7BCC-C1EEE0B32F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2" b="27895"/>
          <a:stretch/>
        </p:blipFill>
        <p:spPr bwMode="auto">
          <a:xfrm>
            <a:off x="0" y="3082"/>
            <a:ext cx="4076700" cy="4470815"/>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FF5D7FA3-934E-F129-BF94-266DE7E157FE}"/>
              </a:ext>
            </a:extLst>
          </p:cNvPr>
          <p:cNvSpPr>
            <a:spLocks noGrp="1"/>
          </p:cNvSpPr>
          <p:nvPr>
            <p:ph type="ctrTitle"/>
          </p:nvPr>
        </p:nvSpPr>
        <p:spPr>
          <a:xfrm>
            <a:off x="1390645" y="5273945"/>
            <a:ext cx="9448802" cy="864318"/>
          </a:xfrm>
        </p:spPr>
        <p:txBody>
          <a:bodyPr>
            <a:noAutofit/>
          </a:bodyPr>
          <a:lstStyle/>
          <a:p>
            <a:r>
              <a:rPr lang="es-ES" sz="2800" dirty="0" err="1"/>
              <a:t>Guía</a:t>
            </a:r>
            <a:r>
              <a:rPr lang="es-ES" sz="2800" dirty="0"/>
              <a:t> de uso de </a:t>
            </a:r>
            <a:r>
              <a:rPr lang="es-ES" sz="2800" dirty="0" err="1"/>
              <a:t>ActivaApp</a:t>
            </a:r>
            <a:r>
              <a:rPr lang="es-ES" sz="2800" dirty="0"/>
              <a:t>, una </a:t>
            </a:r>
            <a:r>
              <a:rPr lang="es-ES" sz="2800" dirty="0" err="1"/>
              <a:t>aplicación</a:t>
            </a:r>
            <a:r>
              <a:rPr lang="es-ES" sz="2800" dirty="0"/>
              <a:t> de actividad </a:t>
            </a:r>
            <a:r>
              <a:rPr lang="es-ES" sz="2800" dirty="0" err="1"/>
              <a:t>física</a:t>
            </a:r>
            <a:r>
              <a:rPr lang="es-ES" sz="2800" dirty="0"/>
              <a:t> generada para escolares y adolescentes</a:t>
            </a:r>
          </a:p>
        </p:txBody>
      </p:sp>
      <p:sp>
        <p:nvSpPr>
          <p:cNvPr id="3" name="Subtítulo 2">
            <a:extLst>
              <a:ext uri="{FF2B5EF4-FFF2-40B4-BE49-F238E27FC236}">
                <a16:creationId xmlns:a16="http://schemas.microsoft.com/office/drawing/2014/main" id="{E3AB1843-D04D-4FAF-4970-C13E29A2C90D}"/>
              </a:ext>
            </a:extLst>
          </p:cNvPr>
          <p:cNvSpPr>
            <a:spLocks noGrp="1"/>
          </p:cNvSpPr>
          <p:nvPr>
            <p:ph type="subTitle" idx="1"/>
          </p:nvPr>
        </p:nvSpPr>
        <p:spPr>
          <a:xfrm>
            <a:off x="553843" y="4584169"/>
            <a:ext cx="11084312" cy="422275"/>
          </a:xfrm>
        </p:spPr>
        <p:txBody>
          <a:bodyPr>
            <a:normAutofit/>
          </a:bodyPr>
          <a:lstStyle/>
          <a:p>
            <a:pPr algn="l"/>
            <a:r>
              <a:rPr lang="es-ES" sz="2000" dirty="0"/>
              <a:t>Raquel Vaquero Cristóbal                              Lucía Abenza Cano                                 Adrián Mateo Orcajada</a:t>
            </a:r>
          </a:p>
        </p:txBody>
      </p:sp>
    </p:spTree>
    <p:extLst>
      <p:ext uri="{BB962C8B-B14F-4D97-AF65-F5344CB8AC3E}">
        <p14:creationId xmlns:p14="http://schemas.microsoft.com/office/powerpoint/2010/main" val="2150143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AEF065D-77E0-053C-2B3E-DF6303B23118}"/>
            </a:ext>
          </a:extLst>
        </p:cNvPr>
        <p:cNvGrpSpPr/>
        <p:nvPr/>
      </p:nvGrpSpPr>
      <p:grpSpPr>
        <a:xfrm>
          <a:off x="0" y="0"/>
          <a:ext cx="0" cy="0"/>
          <a:chOff x="0" y="0"/>
          <a:chExt cx="0" cy="0"/>
        </a:xfrm>
      </p:grpSpPr>
      <p:sp useBgFill="1">
        <p:nvSpPr>
          <p:cNvPr id="5143" name="Rectangle 5142">
            <a:extLst>
              <a:ext uri="{FF2B5EF4-FFF2-40B4-BE49-F238E27FC236}">
                <a16:creationId xmlns:a16="http://schemas.microsoft.com/office/drawing/2014/main" id="{60045739-7C04-9A8A-529C-A078AB61B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67D249E-72CA-8ACF-4AAF-0A59AA38A073}"/>
              </a:ext>
            </a:extLst>
          </p:cNvPr>
          <p:cNvSpPr>
            <a:spLocks noGrp="1"/>
          </p:cNvSpPr>
          <p:nvPr>
            <p:ph type="title"/>
          </p:nvPr>
        </p:nvSpPr>
        <p:spPr>
          <a:xfrm>
            <a:off x="645064" y="525982"/>
            <a:ext cx="4282983" cy="1200361"/>
          </a:xfrm>
        </p:spPr>
        <p:txBody>
          <a:bodyPr anchor="b">
            <a:normAutofit/>
          </a:bodyPr>
          <a:lstStyle/>
          <a:p>
            <a:r>
              <a:rPr lang="es-ES_tradnl" sz="3600" noProof="0" dirty="0"/>
              <a:t>Rol docente</a:t>
            </a:r>
          </a:p>
        </p:txBody>
      </p:sp>
      <p:sp>
        <p:nvSpPr>
          <p:cNvPr id="5145" name="Rectangle 5144">
            <a:extLst>
              <a:ext uri="{FF2B5EF4-FFF2-40B4-BE49-F238E27FC236}">
                <a16:creationId xmlns:a16="http://schemas.microsoft.com/office/drawing/2014/main" id="{E7D573D1-E813-6BE1-C5E0-687D075457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900E65A2-00FB-5A25-8AD1-F959F70154A1}"/>
              </a:ext>
            </a:extLst>
          </p:cNvPr>
          <p:cNvSpPr>
            <a:spLocks noGrp="1"/>
          </p:cNvSpPr>
          <p:nvPr>
            <p:ph idx="1"/>
          </p:nvPr>
        </p:nvSpPr>
        <p:spPr>
          <a:xfrm>
            <a:off x="645064" y="2190915"/>
            <a:ext cx="4282984" cy="3511943"/>
          </a:xfrm>
        </p:spPr>
        <p:txBody>
          <a:bodyPr anchor="ctr">
            <a:normAutofit fontScale="92500" lnSpcReduction="10000"/>
          </a:bodyPr>
          <a:lstStyle/>
          <a:p>
            <a:pPr marL="0" indent="0" algn="ctr">
              <a:buNone/>
            </a:pPr>
            <a:r>
              <a:rPr lang="es-ES" sz="1800" noProof="0" dirty="0"/>
              <a:t>Como docentes, la funcionalidad principal no la encontrarán en la aplicación móvil, sino en la página web que permite un control global de todo el alumnado que se encuentre en sus clases.</a:t>
            </a:r>
          </a:p>
          <a:p>
            <a:pPr marL="0" indent="0" algn="ctr">
              <a:buNone/>
            </a:pPr>
            <a:endParaRPr lang="es-ES" sz="1800" dirty="0">
              <a:latin typeface="Aptos" panose="020B0004020202020204" pitchFamily="34" charset="0"/>
              <a:cs typeface="Times New Roman" panose="02020603050405020304" pitchFamily="18" charset="0"/>
            </a:endParaRPr>
          </a:p>
          <a:p>
            <a:pPr marL="0" indent="0" algn="ctr">
              <a:buNone/>
            </a:pPr>
            <a:r>
              <a:rPr lang="es-ES" sz="1800" noProof="0" dirty="0">
                <a:latin typeface="Aptos" panose="020B0004020202020204" pitchFamily="34" charset="0"/>
                <a:cs typeface="Times New Roman" panose="02020603050405020304" pitchFamily="18" charset="0"/>
              </a:rPr>
              <a:t>Para acceder a la web pueden hacerlo mediante el siguiente enlace:</a:t>
            </a:r>
          </a:p>
          <a:p>
            <a:pPr marL="0" indent="0" algn="ctr">
              <a:buNone/>
            </a:pPr>
            <a:endParaRPr lang="es-ES" sz="1800" dirty="0">
              <a:latin typeface="Aptos" panose="020B0004020202020204" pitchFamily="34" charset="0"/>
              <a:cs typeface="Times New Roman" panose="02020603050405020304" pitchFamily="18" charset="0"/>
            </a:endParaRPr>
          </a:p>
          <a:p>
            <a:pPr marL="0" indent="0" algn="ctr">
              <a:buNone/>
            </a:pPr>
            <a:r>
              <a:rPr lang="es-ES" sz="1800" dirty="0">
                <a:latin typeface="Aptos" panose="020B0004020202020204" pitchFamily="34" charset="0"/>
                <a:cs typeface="Times New Roman" panose="02020603050405020304" pitchFamily="18" charset="0"/>
                <a:hlinkClick r:id="rId2"/>
              </a:rPr>
              <a:t>https://activaapp.isotader.com:4443/login</a:t>
            </a:r>
            <a:r>
              <a:rPr lang="es-ES" sz="1800" dirty="0">
                <a:latin typeface="Aptos" panose="020B0004020202020204" pitchFamily="34" charset="0"/>
                <a:cs typeface="Times New Roman" panose="02020603050405020304" pitchFamily="18" charset="0"/>
              </a:rPr>
              <a:t> </a:t>
            </a:r>
          </a:p>
          <a:p>
            <a:pPr marL="0" indent="0" algn="ctr">
              <a:buNone/>
            </a:pPr>
            <a:endParaRPr lang="es-ES" sz="1800" dirty="0">
              <a:latin typeface="Aptos" panose="020B0004020202020204" pitchFamily="34" charset="0"/>
              <a:cs typeface="Times New Roman" panose="02020603050405020304" pitchFamily="18" charset="0"/>
            </a:endParaRPr>
          </a:p>
          <a:p>
            <a:pPr marL="0" indent="0" algn="ctr">
              <a:buNone/>
            </a:pPr>
            <a:r>
              <a:rPr lang="es-ES" sz="1800" noProof="0" dirty="0">
                <a:latin typeface="Aptos" panose="020B0004020202020204" pitchFamily="34" charset="0"/>
                <a:cs typeface="Times New Roman" panose="02020603050405020304" pitchFamily="18" charset="0"/>
              </a:rPr>
              <a:t>O escaneando el código QR de la derecha.</a:t>
            </a:r>
          </a:p>
          <a:p>
            <a:pPr>
              <a:buFontTx/>
              <a:buChar char="-"/>
            </a:pPr>
            <a:endParaRPr lang="es-ES_tradnl" sz="1800" noProof="0" dirty="0"/>
          </a:p>
        </p:txBody>
      </p:sp>
      <p:sp>
        <p:nvSpPr>
          <p:cNvPr id="5147" name="Rectangle 5146">
            <a:extLst>
              <a:ext uri="{FF2B5EF4-FFF2-40B4-BE49-F238E27FC236}">
                <a16:creationId xmlns:a16="http://schemas.microsoft.com/office/drawing/2014/main" id="{71F4DF04-899D-21F3-F2EA-2C437FAD72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9" name="Rectangle 5148">
            <a:extLst>
              <a:ext uri="{FF2B5EF4-FFF2-40B4-BE49-F238E27FC236}">
                <a16:creationId xmlns:a16="http://schemas.microsoft.com/office/drawing/2014/main" id="{0215AA56-E86F-F8CB-E93A-B7CB26DC5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1" name="Rectangle 5150">
            <a:extLst>
              <a:ext uri="{FF2B5EF4-FFF2-40B4-BE49-F238E27FC236}">
                <a16:creationId xmlns:a16="http://schemas.microsoft.com/office/drawing/2014/main" id="{E3A8C0E9-2688-B782-FF1C-3F33A5D76A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Código QR&#10;&#10;El contenido generado por IA puede ser incorrecto.">
            <a:extLst>
              <a:ext uri="{FF2B5EF4-FFF2-40B4-BE49-F238E27FC236}">
                <a16:creationId xmlns:a16="http://schemas.microsoft.com/office/drawing/2014/main" id="{12507A49-3205-1E35-FCDC-3DBB883845F1}"/>
              </a:ext>
            </a:extLst>
          </p:cNvPr>
          <p:cNvPicPr>
            <a:picLocks noChangeAspect="1"/>
          </p:cNvPicPr>
          <p:nvPr/>
        </p:nvPicPr>
        <p:blipFill>
          <a:blip r:embed="rId3"/>
          <a:stretch>
            <a:fillRect/>
          </a:stretch>
        </p:blipFill>
        <p:spPr>
          <a:xfrm>
            <a:off x="9795347" y="4000941"/>
            <a:ext cx="1923868" cy="1923868"/>
          </a:xfrm>
          <a:prstGeom prst="rect">
            <a:avLst/>
          </a:prstGeom>
        </p:spPr>
      </p:pic>
      <p:sp>
        <p:nvSpPr>
          <p:cNvPr id="7" name="Marcador de contenido 2">
            <a:extLst>
              <a:ext uri="{FF2B5EF4-FFF2-40B4-BE49-F238E27FC236}">
                <a16:creationId xmlns:a16="http://schemas.microsoft.com/office/drawing/2014/main" id="{4FBD84DF-B55B-1BA5-21CF-2D4C594C8E65}"/>
              </a:ext>
            </a:extLst>
          </p:cNvPr>
          <p:cNvSpPr txBox="1">
            <a:spLocks/>
          </p:cNvSpPr>
          <p:nvPr/>
        </p:nvSpPr>
        <p:spPr>
          <a:xfrm>
            <a:off x="10085529" y="5848671"/>
            <a:ext cx="1343504" cy="480256"/>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ES" sz="1800" dirty="0"/>
              <a:t>ACCESO</a:t>
            </a:r>
            <a:endParaRPr lang="es-ES" sz="1800" dirty="0">
              <a:latin typeface="Aptos" panose="020B0004020202020204" pitchFamily="34" charset="0"/>
              <a:cs typeface="Times New Roman" panose="02020603050405020304" pitchFamily="18" charset="0"/>
            </a:endParaRPr>
          </a:p>
        </p:txBody>
      </p:sp>
      <p:pic>
        <p:nvPicPr>
          <p:cNvPr id="9" name="Imagen 8" descr="Logotipo, nombre de la empresa&#10;&#10;El contenido generado por IA puede ser incorrecto.">
            <a:extLst>
              <a:ext uri="{FF2B5EF4-FFF2-40B4-BE49-F238E27FC236}">
                <a16:creationId xmlns:a16="http://schemas.microsoft.com/office/drawing/2014/main" id="{B6D0BBAE-44C7-C88D-2181-BA9C3C1AF2FE}"/>
              </a:ext>
            </a:extLst>
          </p:cNvPr>
          <p:cNvPicPr>
            <a:picLocks noChangeAspect="1"/>
          </p:cNvPicPr>
          <p:nvPr/>
        </p:nvPicPr>
        <p:blipFill>
          <a:blip r:embed="rId4"/>
          <a:stretch>
            <a:fillRect/>
          </a:stretch>
        </p:blipFill>
        <p:spPr>
          <a:xfrm>
            <a:off x="6010955" y="1244749"/>
            <a:ext cx="5556647" cy="2712664"/>
          </a:xfrm>
          <a:prstGeom prst="rect">
            <a:avLst/>
          </a:prstGeom>
        </p:spPr>
      </p:pic>
    </p:spTree>
    <p:extLst>
      <p:ext uri="{BB962C8B-B14F-4D97-AF65-F5344CB8AC3E}">
        <p14:creationId xmlns:p14="http://schemas.microsoft.com/office/powerpoint/2010/main" val="1720703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A1D1212-4481-D578-DF03-5E3DB03E6FC5}"/>
            </a:ext>
          </a:extLst>
        </p:cNvPr>
        <p:cNvGrpSpPr/>
        <p:nvPr/>
      </p:nvGrpSpPr>
      <p:grpSpPr>
        <a:xfrm>
          <a:off x="0" y="0"/>
          <a:ext cx="0" cy="0"/>
          <a:chOff x="0" y="0"/>
          <a:chExt cx="0" cy="0"/>
        </a:xfrm>
      </p:grpSpPr>
      <p:sp useBgFill="1">
        <p:nvSpPr>
          <p:cNvPr id="12346" name="Rectangle 12345">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48" name="Freeform: Shape 12347">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350" name="Right Triangle 12349">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Funcionalidad | gestion de la calidad del software - norma iso-9126">
            <a:extLst>
              <a:ext uri="{FF2B5EF4-FFF2-40B4-BE49-F238E27FC236}">
                <a16:creationId xmlns:a16="http://schemas.microsoft.com/office/drawing/2014/main" id="{DF4C2AEB-98F7-AECF-686A-FAE21915E12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35243" y="846200"/>
            <a:ext cx="5200347" cy="4979334"/>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7BECC10B-DE2F-2CE5-F599-0ADAF3AC8B78}"/>
              </a:ext>
            </a:extLst>
          </p:cNvPr>
          <p:cNvSpPr txBox="1"/>
          <p:nvPr/>
        </p:nvSpPr>
        <p:spPr>
          <a:xfrm>
            <a:off x="7254503" y="1374507"/>
            <a:ext cx="4027056" cy="1754326"/>
          </a:xfrm>
          <a:prstGeom prst="rect">
            <a:avLst/>
          </a:prstGeom>
          <a:noFill/>
        </p:spPr>
        <p:txBody>
          <a:bodyPr wrap="square" rtlCol="0">
            <a:spAutoFit/>
          </a:bodyPr>
          <a:lstStyle/>
          <a:p>
            <a:r>
              <a:rPr lang="es-ES" sz="3600" dirty="0"/>
              <a:t>MANUAL DE USO</a:t>
            </a:r>
          </a:p>
          <a:p>
            <a:pPr algn="ctr"/>
            <a:endParaRPr lang="es-ES" sz="2400" dirty="0"/>
          </a:p>
          <a:p>
            <a:pPr algn="ctr"/>
            <a:r>
              <a:rPr lang="es-ES" sz="2400" i="1" dirty="0"/>
              <a:t>Visualización y admisión del alumnado</a:t>
            </a:r>
          </a:p>
        </p:txBody>
      </p:sp>
    </p:spTree>
    <p:extLst>
      <p:ext uri="{BB962C8B-B14F-4D97-AF65-F5344CB8AC3E}">
        <p14:creationId xmlns:p14="http://schemas.microsoft.com/office/powerpoint/2010/main" val="3927681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67A7F06-CE67-67B8-4E52-45956A1942A0}"/>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BDF1A630-2A9B-41A0-92F9-FDA261070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19A6B5CE-CB1D-48EE-8B43-E952235C837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E3F3EAA5-4E15-400B-BBA3-82B3F49A21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72BA2E40-BE9B-4C54-9CDD-40EE804CCE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0DA909B4-15FF-46A6-8A7F-7AEF977FE9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13579373-4DD2-CEC5-3830-9EF2F6924BCB}"/>
              </a:ext>
            </a:extLst>
          </p:cNvPr>
          <p:cNvSpPr>
            <a:spLocks noGrp="1"/>
          </p:cNvSpPr>
          <p:nvPr>
            <p:ph type="title"/>
          </p:nvPr>
        </p:nvSpPr>
        <p:spPr>
          <a:xfrm>
            <a:off x="1095107" y="779378"/>
            <a:ext cx="5040285" cy="677195"/>
          </a:xfrm>
        </p:spPr>
        <p:txBody>
          <a:bodyPr anchor="b">
            <a:normAutofit/>
          </a:bodyPr>
          <a:lstStyle/>
          <a:p>
            <a:r>
              <a:rPr lang="es-ES_tradnl" sz="3700" dirty="0"/>
              <a:t>Alumnado</a:t>
            </a:r>
            <a:endParaRPr lang="es-ES_tradnl" sz="3700" noProof="0" dirty="0"/>
          </a:p>
        </p:txBody>
      </p:sp>
      <p:sp>
        <p:nvSpPr>
          <p:cNvPr id="5164" name="Rectangle 5163">
            <a:extLst>
              <a:ext uri="{FF2B5EF4-FFF2-40B4-BE49-F238E27FC236}">
                <a16:creationId xmlns:a16="http://schemas.microsoft.com/office/drawing/2014/main" id="{1382A32C-5B0C-4B1C-A074-76C6DBCC9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1155E21A-866A-1BAD-0C56-7A1E25ACA31B}"/>
              </a:ext>
            </a:extLst>
          </p:cNvPr>
          <p:cNvSpPr>
            <a:spLocks noGrp="1"/>
          </p:cNvSpPr>
          <p:nvPr>
            <p:ph idx="1"/>
          </p:nvPr>
        </p:nvSpPr>
        <p:spPr>
          <a:xfrm>
            <a:off x="5014368" y="517897"/>
            <a:ext cx="5040285" cy="1215618"/>
          </a:xfrm>
        </p:spPr>
        <p:txBody>
          <a:bodyPr anchor="ctr">
            <a:normAutofit/>
          </a:bodyPr>
          <a:lstStyle/>
          <a:p>
            <a:pPr marL="0" indent="0" algn="just">
              <a:buNone/>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Una vez dentro de la web, el primer visor que observaremos será el del alumnado que se encuentra en alguna de nuestras clases.</a:t>
            </a:r>
            <a:endParaRPr lang="es-ES" sz="2000" kern="100" dirty="0">
              <a:latin typeface="Aptos" panose="020B0004020202020204" pitchFamily="34" charset="0"/>
              <a:ea typeface="Aptos" panose="020B0004020202020204" pitchFamily="34" charset="0"/>
              <a:cs typeface="Times New Roman" panose="02020603050405020304" pitchFamily="18" charset="0"/>
            </a:endParaRPr>
          </a:p>
        </p:txBody>
      </p:sp>
      <p:pic>
        <p:nvPicPr>
          <p:cNvPr id="13" name="Imagen 12" descr="Interfaz de usuario gráfica, Texto, Aplicación, Correo electrónico, Sitio web&#10;&#10;El contenido generado por IA puede ser incorrecto.">
            <a:extLst>
              <a:ext uri="{FF2B5EF4-FFF2-40B4-BE49-F238E27FC236}">
                <a16:creationId xmlns:a16="http://schemas.microsoft.com/office/drawing/2014/main" id="{E30CD778-F237-963C-D648-4B0850BB0BD3}"/>
              </a:ext>
            </a:extLst>
          </p:cNvPr>
          <p:cNvPicPr>
            <a:picLocks noChangeAspect="1"/>
          </p:cNvPicPr>
          <p:nvPr/>
        </p:nvPicPr>
        <p:blipFill>
          <a:blip r:embed="rId2"/>
          <a:stretch>
            <a:fillRect/>
          </a:stretch>
        </p:blipFill>
        <p:spPr>
          <a:xfrm>
            <a:off x="1016323" y="1637390"/>
            <a:ext cx="9656238" cy="4834599"/>
          </a:xfrm>
          <a:prstGeom prst="rect">
            <a:avLst/>
          </a:prstGeom>
        </p:spPr>
      </p:pic>
      <p:cxnSp>
        <p:nvCxnSpPr>
          <p:cNvPr id="19" name="Conector recto 18">
            <a:extLst>
              <a:ext uri="{FF2B5EF4-FFF2-40B4-BE49-F238E27FC236}">
                <a16:creationId xmlns:a16="http://schemas.microsoft.com/office/drawing/2014/main" id="{8E2209B8-40F8-9C8F-4CC6-82C4C9315A95}"/>
              </a:ext>
            </a:extLst>
          </p:cNvPr>
          <p:cNvCxnSpPr/>
          <p:nvPr/>
        </p:nvCxnSpPr>
        <p:spPr>
          <a:xfrm>
            <a:off x="1055714" y="1456573"/>
            <a:ext cx="3379126" cy="0"/>
          </a:xfrm>
          <a:prstGeom prst="line">
            <a:avLst/>
          </a:prstGeom>
          <a:ln w="38100">
            <a:solidFill>
              <a:srgbClr val="0070C0"/>
            </a:solidFill>
          </a:ln>
        </p:spPr>
        <p:style>
          <a:lnRef idx="2">
            <a:schemeClr val="accent1"/>
          </a:lnRef>
          <a:fillRef idx="0">
            <a:schemeClr val="accent1"/>
          </a:fillRef>
          <a:effectRef idx="1">
            <a:schemeClr val="accent1"/>
          </a:effectRef>
          <a:fontRef idx="minor">
            <a:schemeClr val="tx1"/>
          </a:fontRef>
        </p:style>
      </p:cxnSp>
      <p:sp>
        <p:nvSpPr>
          <p:cNvPr id="6" name="Elipse 5">
            <a:extLst>
              <a:ext uri="{FF2B5EF4-FFF2-40B4-BE49-F238E27FC236}">
                <a16:creationId xmlns:a16="http://schemas.microsoft.com/office/drawing/2014/main" id="{99B6186E-42A7-0236-A023-C0A1C2092B61}"/>
              </a:ext>
            </a:extLst>
          </p:cNvPr>
          <p:cNvSpPr/>
          <p:nvPr/>
        </p:nvSpPr>
        <p:spPr>
          <a:xfrm>
            <a:off x="965114" y="2290797"/>
            <a:ext cx="1000845" cy="47100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8" name="Conector recto de flecha 7">
            <a:extLst>
              <a:ext uri="{FF2B5EF4-FFF2-40B4-BE49-F238E27FC236}">
                <a16:creationId xmlns:a16="http://schemas.microsoft.com/office/drawing/2014/main" id="{067F0904-239D-9657-3260-7C49FEB22FD6}"/>
              </a:ext>
            </a:extLst>
          </p:cNvPr>
          <p:cNvCxnSpPr>
            <a:cxnSpLocks/>
          </p:cNvCxnSpPr>
          <p:nvPr/>
        </p:nvCxnSpPr>
        <p:spPr>
          <a:xfrm flipH="1" flipV="1">
            <a:off x="2066047" y="2684482"/>
            <a:ext cx="336707" cy="27232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1" name="Rectángulo 20">
            <a:extLst>
              <a:ext uri="{FF2B5EF4-FFF2-40B4-BE49-F238E27FC236}">
                <a16:creationId xmlns:a16="http://schemas.microsoft.com/office/drawing/2014/main" id="{97922BF5-F9A5-95CD-61D2-3C7C93798B07}"/>
              </a:ext>
            </a:extLst>
          </p:cNvPr>
          <p:cNvSpPr/>
          <p:nvPr/>
        </p:nvSpPr>
        <p:spPr>
          <a:xfrm>
            <a:off x="9429750" y="1637390"/>
            <a:ext cx="1242811" cy="3057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332378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309812A-E29E-3720-431C-5143731DEB4E}"/>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BC89B121-A28A-3E9C-BC36-44223439E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EEC1EBBC-95E4-61BD-366C-3199D7306E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DC0B042E-E33E-A7AE-518C-55E59EDD7B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0F3D15F2-7FF3-599E-7ED7-F9DE28526D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145F9799-7D13-BD7C-63D3-28918295D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9C093F64-DF13-FC0F-671B-41836EBAC2E9}"/>
              </a:ext>
            </a:extLst>
          </p:cNvPr>
          <p:cNvSpPr>
            <a:spLocks noGrp="1"/>
          </p:cNvSpPr>
          <p:nvPr>
            <p:ph type="title"/>
          </p:nvPr>
        </p:nvSpPr>
        <p:spPr>
          <a:xfrm>
            <a:off x="1095107" y="779378"/>
            <a:ext cx="5040285" cy="677195"/>
          </a:xfrm>
        </p:spPr>
        <p:txBody>
          <a:bodyPr anchor="b">
            <a:normAutofit/>
          </a:bodyPr>
          <a:lstStyle/>
          <a:p>
            <a:r>
              <a:rPr lang="es-ES_tradnl" sz="3700" dirty="0"/>
              <a:t>Alumnado</a:t>
            </a:r>
            <a:endParaRPr lang="es-ES_tradnl" sz="3700" noProof="0" dirty="0"/>
          </a:p>
        </p:txBody>
      </p:sp>
      <p:sp>
        <p:nvSpPr>
          <p:cNvPr id="5164" name="Rectangle 5163">
            <a:extLst>
              <a:ext uri="{FF2B5EF4-FFF2-40B4-BE49-F238E27FC236}">
                <a16:creationId xmlns:a16="http://schemas.microsoft.com/office/drawing/2014/main" id="{4158DAAE-AD29-DA5B-0137-775510256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EA4DD8F1-BD8C-28CA-64B2-C2E0196F5CE4}"/>
              </a:ext>
            </a:extLst>
          </p:cNvPr>
          <p:cNvSpPr>
            <a:spLocks noGrp="1"/>
          </p:cNvSpPr>
          <p:nvPr>
            <p:ph idx="1"/>
          </p:nvPr>
        </p:nvSpPr>
        <p:spPr>
          <a:xfrm>
            <a:off x="5014368" y="517897"/>
            <a:ext cx="6438491" cy="1215618"/>
          </a:xfrm>
        </p:spPr>
        <p:txBody>
          <a:bodyPr anchor="ctr">
            <a:normAutofit/>
          </a:bodyPr>
          <a:lstStyle/>
          <a:p>
            <a:pPr marL="0" indent="0" algn="just">
              <a:buNone/>
            </a:pPr>
            <a:r>
              <a:rPr lang="es-ES" sz="2000" kern="100" dirty="0">
                <a:latin typeface="Aptos" panose="020B0004020202020204" pitchFamily="34" charset="0"/>
                <a:ea typeface="Aptos" panose="020B0004020202020204" pitchFamily="34" charset="0"/>
                <a:cs typeface="Times New Roman" panose="02020603050405020304" pitchFamily="18" charset="0"/>
              </a:rPr>
              <a:t>Es necesario que el alumnado solicite acceso desde el apartado correspondiente de la aplicación</a:t>
            </a:r>
            <a:r>
              <a:rPr lang="es-ES" sz="2000" kern="100" dirty="0">
                <a:effectLst/>
                <a:latin typeface="Aptos" panose="020B0004020202020204" pitchFamily="34" charset="0"/>
                <a:ea typeface="Aptos" panose="020B0004020202020204" pitchFamily="34" charset="0"/>
                <a:cs typeface="Times New Roman" panose="02020603050405020304" pitchFamily="18" charset="0"/>
              </a:rPr>
              <a:t>. Una vez solicitado el acceso, </a:t>
            </a:r>
            <a:r>
              <a:rPr lang="es-ES" sz="2000" kern="100" dirty="0">
                <a:latin typeface="Aptos" panose="020B0004020202020204" pitchFamily="34" charset="0"/>
                <a:ea typeface="Aptos" panose="020B0004020202020204" pitchFamily="34" charset="0"/>
                <a:cs typeface="Times New Roman" panose="02020603050405020304" pitchFamily="18" charset="0"/>
              </a:rPr>
              <a:t>a nosotros como docentes nos aparecerá la solicitud en la web.</a:t>
            </a:r>
          </a:p>
        </p:txBody>
      </p:sp>
      <p:cxnSp>
        <p:nvCxnSpPr>
          <p:cNvPr id="19" name="Conector recto 18">
            <a:extLst>
              <a:ext uri="{FF2B5EF4-FFF2-40B4-BE49-F238E27FC236}">
                <a16:creationId xmlns:a16="http://schemas.microsoft.com/office/drawing/2014/main" id="{08904BD9-2B1A-198A-F297-D05B43303890}"/>
              </a:ext>
            </a:extLst>
          </p:cNvPr>
          <p:cNvCxnSpPr/>
          <p:nvPr/>
        </p:nvCxnSpPr>
        <p:spPr>
          <a:xfrm>
            <a:off x="1055714" y="1456573"/>
            <a:ext cx="3379126" cy="0"/>
          </a:xfrm>
          <a:prstGeom prst="line">
            <a:avLst/>
          </a:prstGeom>
          <a:ln w="38100">
            <a:solidFill>
              <a:srgbClr val="0070C0"/>
            </a:solidFill>
          </a:ln>
        </p:spPr>
        <p:style>
          <a:lnRef idx="2">
            <a:schemeClr val="accent1"/>
          </a:lnRef>
          <a:fillRef idx="0">
            <a:schemeClr val="accent1"/>
          </a:fillRef>
          <a:effectRef idx="1">
            <a:schemeClr val="accent1"/>
          </a:effectRef>
          <a:fontRef idx="minor">
            <a:schemeClr val="tx1"/>
          </a:fontRef>
        </p:style>
      </p:cxnSp>
      <p:sp>
        <p:nvSpPr>
          <p:cNvPr id="21" name="Rectángulo 20">
            <a:extLst>
              <a:ext uri="{FF2B5EF4-FFF2-40B4-BE49-F238E27FC236}">
                <a16:creationId xmlns:a16="http://schemas.microsoft.com/office/drawing/2014/main" id="{640F694F-072C-147A-2DFB-64857E48F6D4}"/>
              </a:ext>
            </a:extLst>
          </p:cNvPr>
          <p:cNvSpPr/>
          <p:nvPr/>
        </p:nvSpPr>
        <p:spPr>
          <a:xfrm>
            <a:off x="9429750" y="1637390"/>
            <a:ext cx="1242811" cy="3057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5" name="Imagen 4" descr="Interfaz de usuario gráfica, Texto, Aplicación&#10;&#10;El contenido generado por IA puede ser incorrecto.">
            <a:extLst>
              <a:ext uri="{FF2B5EF4-FFF2-40B4-BE49-F238E27FC236}">
                <a16:creationId xmlns:a16="http://schemas.microsoft.com/office/drawing/2014/main" id="{571E42CF-7DF5-FACF-04DE-ECF81A59C769}"/>
              </a:ext>
            </a:extLst>
          </p:cNvPr>
          <p:cNvPicPr>
            <a:picLocks noChangeAspect="1"/>
          </p:cNvPicPr>
          <p:nvPr/>
        </p:nvPicPr>
        <p:blipFill>
          <a:blip r:embed="rId2"/>
          <a:stretch>
            <a:fillRect/>
          </a:stretch>
        </p:blipFill>
        <p:spPr>
          <a:xfrm>
            <a:off x="886180" y="1733514"/>
            <a:ext cx="10566679" cy="4474557"/>
          </a:xfrm>
          <a:prstGeom prst="rect">
            <a:avLst/>
          </a:prstGeom>
        </p:spPr>
      </p:pic>
      <p:sp>
        <p:nvSpPr>
          <p:cNvPr id="6" name="Elipse 5">
            <a:extLst>
              <a:ext uri="{FF2B5EF4-FFF2-40B4-BE49-F238E27FC236}">
                <a16:creationId xmlns:a16="http://schemas.microsoft.com/office/drawing/2014/main" id="{57579E5D-740F-F3B3-7F8E-311014165CCF}"/>
              </a:ext>
            </a:extLst>
          </p:cNvPr>
          <p:cNvSpPr/>
          <p:nvPr/>
        </p:nvSpPr>
        <p:spPr>
          <a:xfrm>
            <a:off x="932225" y="2780084"/>
            <a:ext cx="1376635" cy="47100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8" name="Conector recto de flecha 7">
            <a:extLst>
              <a:ext uri="{FF2B5EF4-FFF2-40B4-BE49-F238E27FC236}">
                <a16:creationId xmlns:a16="http://schemas.microsoft.com/office/drawing/2014/main" id="{6B2FE954-07C3-04EF-58EA-E252147A9330}"/>
              </a:ext>
            </a:extLst>
          </p:cNvPr>
          <p:cNvCxnSpPr>
            <a:cxnSpLocks/>
          </p:cNvCxnSpPr>
          <p:nvPr/>
        </p:nvCxnSpPr>
        <p:spPr>
          <a:xfrm flipH="1" flipV="1">
            <a:off x="1837447" y="3347216"/>
            <a:ext cx="336707" cy="27232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7" name="Rectángulo 6">
            <a:extLst>
              <a:ext uri="{FF2B5EF4-FFF2-40B4-BE49-F238E27FC236}">
                <a16:creationId xmlns:a16="http://schemas.microsoft.com/office/drawing/2014/main" id="{C625B2FE-2334-1007-9A71-0F2578C83201}"/>
              </a:ext>
            </a:extLst>
          </p:cNvPr>
          <p:cNvSpPr/>
          <p:nvPr/>
        </p:nvSpPr>
        <p:spPr>
          <a:xfrm>
            <a:off x="10063009" y="1821411"/>
            <a:ext cx="1242811" cy="3057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Elipse 8">
            <a:extLst>
              <a:ext uri="{FF2B5EF4-FFF2-40B4-BE49-F238E27FC236}">
                <a16:creationId xmlns:a16="http://schemas.microsoft.com/office/drawing/2014/main" id="{DD4B5F08-A13B-1C20-0D76-3C17B178064B}"/>
              </a:ext>
            </a:extLst>
          </p:cNvPr>
          <p:cNvSpPr/>
          <p:nvPr/>
        </p:nvSpPr>
        <p:spPr>
          <a:xfrm>
            <a:off x="6342425" y="4052624"/>
            <a:ext cx="1376635" cy="47100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1" name="Imagen 10">
            <a:extLst>
              <a:ext uri="{FF2B5EF4-FFF2-40B4-BE49-F238E27FC236}">
                <a16:creationId xmlns:a16="http://schemas.microsoft.com/office/drawing/2014/main" id="{DA79F035-A791-7BC2-96A0-85E55390B297}"/>
              </a:ext>
            </a:extLst>
          </p:cNvPr>
          <p:cNvPicPr>
            <a:picLocks noChangeAspect="1"/>
          </p:cNvPicPr>
          <p:nvPr/>
        </p:nvPicPr>
        <p:blipFill>
          <a:blip r:embed="rId3"/>
          <a:stretch>
            <a:fillRect/>
          </a:stretch>
        </p:blipFill>
        <p:spPr>
          <a:xfrm>
            <a:off x="7626513" y="4439937"/>
            <a:ext cx="431800" cy="368300"/>
          </a:xfrm>
          <a:prstGeom prst="rect">
            <a:avLst/>
          </a:prstGeom>
        </p:spPr>
      </p:pic>
      <p:sp>
        <p:nvSpPr>
          <p:cNvPr id="12" name="Elipse 11">
            <a:extLst>
              <a:ext uri="{FF2B5EF4-FFF2-40B4-BE49-F238E27FC236}">
                <a16:creationId xmlns:a16="http://schemas.microsoft.com/office/drawing/2014/main" id="{46A502AE-D48B-E664-D41F-AFE9E3FD1346}"/>
              </a:ext>
            </a:extLst>
          </p:cNvPr>
          <p:cNvSpPr/>
          <p:nvPr/>
        </p:nvSpPr>
        <p:spPr>
          <a:xfrm>
            <a:off x="7764236" y="4599907"/>
            <a:ext cx="2697480" cy="2016707"/>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400" dirty="0">
                <a:solidFill>
                  <a:schemeClr val="tx1"/>
                </a:solidFill>
              </a:rPr>
              <a:t>Una vez recibida la solicitud, tenemos la posibilidad de aceptarla o rechazarla en función de si el discente pertenece al grupo.</a:t>
            </a:r>
          </a:p>
        </p:txBody>
      </p:sp>
    </p:spTree>
    <p:extLst>
      <p:ext uri="{BB962C8B-B14F-4D97-AF65-F5344CB8AC3E}">
        <p14:creationId xmlns:p14="http://schemas.microsoft.com/office/powerpoint/2010/main" val="2373962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AB13444-2208-F345-6CA0-7E71AA2E7BDD}"/>
            </a:ext>
          </a:extLst>
        </p:cNvPr>
        <p:cNvGrpSpPr/>
        <p:nvPr/>
      </p:nvGrpSpPr>
      <p:grpSpPr>
        <a:xfrm>
          <a:off x="0" y="0"/>
          <a:ext cx="0" cy="0"/>
          <a:chOff x="0" y="0"/>
          <a:chExt cx="0" cy="0"/>
        </a:xfrm>
      </p:grpSpPr>
      <p:sp useBgFill="1">
        <p:nvSpPr>
          <p:cNvPr id="5161" name="Rectangle 5155">
            <a:extLst>
              <a:ext uri="{FF2B5EF4-FFF2-40B4-BE49-F238E27FC236}">
                <a16:creationId xmlns:a16="http://schemas.microsoft.com/office/drawing/2014/main" id="{72B04DB1-40D8-A5B3-556F-D473DF62F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63" name="Group 5157">
            <a:extLst>
              <a:ext uri="{FF2B5EF4-FFF2-40B4-BE49-F238E27FC236}">
                <a16:creationId xmlns:a16="http://schemas.microsoft.com/office/drawing/2014/main" id="{4239A4D3-49E4-192F-8115-42E7107A4DB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59" name="Rectangle 5158">
              <a:extLst>
                <a:ext uri="{FF2B5EF4-FFF2-40B4-BE49-F238E27FC236}">
                  <a16:creationId xmlns:a16="http://schemas.microsoft.com/office/drawing/2014/main" id="{1C69845B-0E20-FF8C-2C57-12C0DCD1B9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0" name="Rectangle 5159">
              <a:extLst>
                <a:ext uri="{FF2B5EF4-FFF2-40B4-BE49-F238E27FC236}">
                  <a16:creationId xmlns:a16="http://schemas.microsoft.com/office/drawing/2014/main" id="{612576BF-9879-F991-9C12-0455BCD042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62" name="Rectangle 5161">
            <a:extLst>
              <a:ext uri="{FF2B5EF4-FFF2-40B4-BE49-F238E27FC236}">
                <a16:creationId xmlns:a16="http://schemas.microsoft.com/office/drawing/2014/main" id="{3A66F5C2-AB9F-6538-9887-1851963F5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3013783-1B22-845C-CB88-A492CCE6B291}"/>
              </a:ext>
            </a:extLst>
          </p:cNvPr>
          <p:cNvSpPr>
            <a:spLocks noGrp="1"/>
          </p:cNvSpPr>
          <p:nvPr>
            <p:ph type="title"/>
          </p:nvPr>
        </p:nvSpPr>
        <p:spPr>
          <a:xfrm>
            <a:off x="1095107" y="779378"/>
            <a:ext cx="5040285" cy="677195"/>
          </a:xfrm>
        </p:spPr>
        <p:txBody>
          <a:bodyPr anchor="b">
            <a:normAutofit/>
          </a:bodyPr>
          <a:lstStyle/>
          <a:p>
            <a:r>
              <a:rPr lang="es-ES_tradnl" sz="3700" dirty="0"/>
              <a:t>Alumnado</a:t>
            </a:r>
            <a:endParaRPr lang="es-ES_tradnl" sz="3700" noProof="0" dirty="0"/>
          </a:p>
        </p:txBody>
      </p:sp>
      <p:sp>
        <p:nvSpPr>
          <p:cNvPr id="5164" name="Rectangle 5163">
            <a:extLst>
              <a:ext uri="{FF2B5EF4-FFF2-40B4-BE49-F238E27FC236}">
                <a16:creationId xmlns:a16="http://schemas.microsoft.com/office/drawing/2014/main" id="{8B69BAEA-B531-866A-D1BA-1379E4B93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1DF6435A-8134-7493-2054-EAD88A2E6F19}"/>
              </a:ext>
            </a:extLst>
          </p:cNvPr>
          <p:cNvSpPr>
            <a:spLocks noGrp="1"/>
          </p:cNvSpPr>
          <p:nvPr>
            <p:ph idx="1"/>
          </p:nvPr>
        </p:nvSpPr>
        <p:spPr>
          <a:xfrm>
            <a:off x="5014368" y="517897"/>
            <a:ext cx="5040285" cy="1215618"/>
          </a:xfrm>
        </p:spPr>
        <p:txBody>
          <a:bodyPr anchor="ctr">
            <a:normAutofit/>
          </a:bodyPr>
          <a:lstStyle/>
          <a:p>
            <a:pPr marL="0" indent="0" algn="just">
              <a:buNone/>
            </a:pPr>
            <a:r>
              <a:rPr lang="es-ES" sz="2000" kern="100" dirty="0">
                <a:effectLst/>
                <a:latin typeface="Aptos" panose="020B0004020202020204" pitchFamily="34" charset="0"/>
                <a:ea typeface="Aptos" panose="020B0004020202020204" pitchFamily="34" charset="0"/>
                <a:cs typeface="Times New Roman" panose="02020603050405020304" pitchFamily="18" charset="0"/>
              </a:rPr>
              <a:t>Una vez incluidos los discentes a nuestras clases, tenemos la posibilidad de buscar rápidamente al usuario que deseemos desde el apartado “buscar”.</a:t>
            </a:r>
            <a:endParaRPr lang="es-ES" sz="2000" kern="100" dirty="0">
              <a:latin typeface="Aptos" panose="020B0004020202020204" pitchFamily="34" charset="0"/>
              <a:ea typeface="Aptos" panose="020B0004020202020204" pitchFamily="34" charset="0"/>
              <a:cs typeface="Times New Roman" panose="02020603050405020304" pitchFamily="18" charset="0"/>
            </a:endParaRPr>
          </a:p>
        </p:txBody>
      </p:sp>
      <p:pic>
        <p:nvPicPr>
          <p:cNvPr id="13" name="Imagen 12" descr="Interfaz de usuario gráfica, Texto, Aplicación, Correo electrónico, Sitio web&#10;&#10;El contenido generado por IA puede ser incorrecto.">
            <a:extLst>
              <a:ext uri="{FF2B5EF4-FFF2-40B4-BE49-F238E27FC236}">
                <a16:creationId xmlns:a16="http://schemas.microsoft.com/office/drawing/2014/main" id="{B2274A71-3A18-FEB3-5E57-A98D4E61CF82}"/>
              </a:ext>
            </a:extLst>
          </p:cNvPr>
          <p:cNvPicPr>
            <a:picLocks noChangeAspect="1"/>
          </p:cNvPicPr>
          <p:nvPr/>
        </p:nvPicPr>
        <p:blipFill>
          <a:blip r:embed="rId2"/>
          <a:stretch>
            <a:fillRect/>
          </a:stretch>
        </p:blipFill>
        <p:spPr>
          <a:xfrm>
            <a:off x="1016323" y="1637390"/>
            <a:ext cx="9656238" cy="4834599"/>
          </a:xfrm>
          <a:prstGeom prst="rect">
            <a:avLst/>
          </a:prstGeom>
        </p:spPr>
      </p:pic>
      <p:cxnSp>
        <p:nvCxnSpPr>
          <p:cNvPr id="19" name="Conector recto 18">
            <a:extLst>
              <a:ext uri="{FF2B5EF4-FFF2-40B4-BE49-F238E27FC236}">
                <a16:creationId xmlns:a16="http://schemas.microsoft.com/office/drawing/2014/main" id="{FD188AD4-751B-50EF-1C04-6FE56F3B4C61}"/>
              </a:ext>
            </a:extLst>
          </p:cNvPr>
          <p:cNvCxnSpPr/>
          <p:nvPr/>
        </p:nvCxnSpPr>
        <p:spPr>
          <a:xfrm>
            <a:off x="1055714" y="1456573"/>
            <a:ext cx="3379126" cy="0"/>
          </a:xfrm>
          <a:prstGeom prst="line">
            <a:avLst/>
          </a:prstGeom>
          <a:ln w="38100">
            <a:solidFill>
              <a:srgbClr val="0070C0"/>
            </a:solidFill>
          </a:ln>
        </p:spPr>
        <p:style>
          <a:lnRef idx="2">
            <a:schemeClr val="accent1"/>
          </a:lnRef>
          <a:fillRef idx="0">
            <a:schemeClr val="accent1"/>
          </a:fillRef>
          <a:effectRef idx="1">
            <a:schemeClr val="accent1"/>
          </a:effectRef>
          <a:fontRef idx="minor">
            <a:schemeClr val="tx1"/>
          </a:fontRef>
        </p:style>
      </p:cxnSp>
      <p:sp>
        <p:nvSpPr>
          <p:cNvPr id="6" name="Elipse 5">
            <a:extLst>
              <a:ext uri="{FF2B5EF4-FFF2-40B4-BE49-F238E27FC236}">
                <a16:creationId xmlns:a16="http://schemas.microsoft.com/office/drawing/2014/main" id="{46F874BA-A08F-DEA6-40A4-8D7E3EC71BDD}"/>
              </a:ext>
            </a:extLst>
          </p:cNvPr>
          <p:cNvSpPr/>
          <p:nvPr/>
        </p:nvSpPr>
        <p:spPr>
          <a:xfrm>
            <a:off x="942054" y="2309803"/>
            <a:ext cx="1000845" cy="47100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8" name="Conector recto de flecha 7">
            <a:extLst>
              <a:ext uri="{FF2B5EF4-FFF2-40B4-BE49-F238E27FC236}">
                <a16:creationId xmlns:a16="http://schemas.microsoft.com/office/drawing/2014/main" id="{853D4C9C-1455-038F-2879-E3D9ABE09956}"/>
              </a:ext>
            </a:extLst>
          </p:cNvPr>
          <p:cNvCxnSpPr>
            <a:cxnSpLocks/>
          </p:cNvCxnSpPr>
          <p:nvPr/>
        </p:nvCxnSpPr>
        <p:spPr>
          <a:xfrm flipH="1">
            <a:off x="4171950" y="2134605"/>
            <a:ext cx="599597" cy="35119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1" name="Rectángulo 20">
            <a:extLst>
              <a:ext uri="{FF2B5EF4-FFF2-40B4-BE49-F238E27FC236}">
                <a16:creationId xmlns:a16="http://schemas.microsoft.com/office/drawing/2014/main" id="{83F20F29-57A8-C691-4F3C-B56E988FE711}"/>
              </a:ext>
            </a:extLst>
          </p:cNvPr>
          <p:cNvSpPr/>
          <p:nvPr/>
        </p:nvSpPr>
        <p:spPr>
          <a:xfrm>
            <a:off x="9429750" y="1637390"/>
            <a:ext cx="1242811" cy="30571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Elipse 3">
            <a:extLst>
              <a:ext uri="{FF2B5EF4-FFF2-40B4-BE49-F238E27FC236}">
                <a16:creationId xmlns:a16="http://schemas.microsoft.com/office/drawing/2014/main" id="{D8FA756E-07D9-1B7E-2237-B1DBCD53CA6D}"/>
              </a:ext>
            </a:extLst>
          </p:cNvPr>
          <p:cNvSpPr/>
          <p:nvPr/>
        </p:nvSpPr>
        <p:spPr>
          <a:xfrm>
            <a:off x="2770433" y="2485803"/>
            <a:ext cx="1401517" cy="47100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23111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20B14EB-6E73-DADD-2B74-ABC7CD7436AE}"/>
            </a:ext>
          </a:extLst>
        </p:cNvPr>
        <p:cNvGrpSpPr/>
        <p:nvPr/>
      </p:nvGrpSpPr>
      <p:grpSpPr>
        <a:xfrm>
          <a:off x="0" y="0"/>
          <a:ext cx="0" cy="0"/>
          <a:chOff x="0" y="0"/>
          <a:chExt cx="0" cy="0"/>
        </a:xfrm>
      </p:grpSpPr>
      <p:sp useBgFill="1">
        <p:nvSpPr>
          <p:cNvPr id="12346" name="Rectangle 12345">
            <a:extLst>
              <a:ext uri="{FF2B5EF4-FFF2-40B4-BE49-F238E27FC236}">
                <a16:creationId xmlns:a16="http://schemas.microsoft.com/office/drawing/2014/main" id="{9F453211-D81A-8529-4E06-521FF295B6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48" name="Freeform: Shape 12347">
            <a:extLst>
              <a:ext uri="{FF2B5EF4-FFF2-40B4-BE49-F238E27FC236}">
                <a16:creationId xmlns:a16="http://schemas.microsoft.com/office/drawing/2014/main" id="{F1FC011D-D40A-D1E2-D7AF-B869B7D6C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350" name="Right Triangle 12349">
            <a:extLst>
              <a:ext uri="{FF2B5EF4-FFF2-40B4-BE49-F238E27FC236}">
                <a16:creationId xmlns:a16="http://schemas.microsoft.com/office/drawing/2014/main" id="{E6E5F7FD-DB94-86C8-4ED4-D0A6E4D350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8" name="Picture 4" descr="Funcionalidad | gestion de la calidad del software - norma iso-9126">
            <a:extLst>
              <a:ext uri="{FF2B5EF4-FFF2-40B4-BE49-F238E27FC236}">
                <a16:creationId xmlns:a16="http://schemas.microsoft.com/office/drawing/2014/main" id="{9274A6B5-95E4-52CE-6DF0-003AB2DFFFF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435243" y="846200"/>
            <a:ext cx="5200347" cy="4979334"/>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616CB2BA-4B88-7F53-5973-9184D69B69E1}"/>
              </a:ext>
            </a:extLst>
          </p:cNvPr>
          <p:cNvSpPr txBox="1"/>
          <p:nvPr/>
        </p:nvSpPr>
        <p:spPr>
          <a:xfrm>
            <a:off x="7254502" y="1374507"/>
            <a:ext cx="3632726" cy="1384995"/>
          </a:xfrm>
          <a:prstGeom prst="rect">
            <a:avLst/>
          </a:prstGeom>
          <a:noFill/>
        </p:spPr>
        <p:txBody>
          <a:bodyPr wrap="none" rtlCol="0">
            <a:spAutoFit/>
          </a:bodyPr>
          <a:lstStyle/>
          <a:p>
            <a:r>
              <a:rPr lang="es-ES" sz="3600" dirty="0"/>
              <a:t>MANUAL DE USO</a:t>
            </a:r>
          </a:p>
          <a:p>
            <a:pPr algn="ctr"/>
            <a:endParaRPr lang="es-ES" sz="2400" dirty="0"/>
          </a:p>
          <a:p>
            <a:pPr algn="ctr"/>
            <a:r>
              <a:rPr lang="es-ES" sz="2400" i="1" dirty="0"/>
              <a:t>Editar alumnado</a:t>
            </a:r>
          </a:p>
        </p:txBody>
      </p:sp>
    </p:spTree>
    <p:extLst>
      <p:ext uri="{BB962C8B-B14F-4D97-AF65-F5344CB8AC3E}">
        <p14:creationId xmlns:p14="http://schemas.microsoft.com/office/powerpoint/2010/main" val="265961847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4686</TotalTime>
  <Words>1413</Words>
  <Application>Microsoft Macintosh PowerPoint</Application>
  <PresentationFormat>Panorámica</PresentationFormat>
  <Paragraphs>132</Paragraphs>
  <Slides>32</Slides>
  <Notes>3</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32</vt:i4>
      </vt:variant>
    </vt:vector>
  </HeadingPairs>
  <TitlesOfParts>
    <vt:vector size="36" baseType="lpstr">
      <vt:lpstr>Aptos</vt:lpstr>
      <vt:lpstr>Aptos Display</vt:lpstr>
      <vt:lpstr>Arial</vt:lpstr>
      <vt:lpstr>Tema de Office</vt:lpstr>
      <vt:lpstr>Presentación de PowerPoint</vt:lpstr>
      <vt:lpstr>¿Qué es ActivaApp?</vt:lpstr>
      <vt:lpstr>¿Qué funcionalidades presenta la app de ActivaApp?</vt:lpstr>
      <vt:lpstr>Rol docente</vt:lpstr>
      <vt:lpstr>Presentación de PowerPoint</vt:lpstr>
      <vt:lpstr>Alumnado</vt:lpstr>
      <vt:lpstr>Alumnado</vt:lpstr>
      <vt:lpstr>Alumnado</vt:lpstr>
      <vt:lpstr>Presentación de PowerPoint</vt:lpstr>
      <vt:lpstr>Editar alumnado</vt:lpstr>
      <vt:lpstr>Editar alumnado</vt:lpstr>
      <vt:lpstr>Presentación de PowerPoint</vt:lpstr>
      <vt:lpstr>Seguimiento actividad</vt:lpstr>
      <vt:lpstr>Seguimiento actividad</vt:lpstr>
      <vt:lpstr>Presentación de PowerPoint</vt:lpstr>
      <vt:lpstr>Seguimiento actividad - Filtros</vt:lpstr>
      <vt:lpstr>Presentación de PowerPoint</vt:lpstr>
      <vt:lpstr>Seguimiento actividad - Filtros</vt:lpstr>
      <vt:lpstr>Seguimiento actividad - Filtros</vt:lpstr>
      <vt:lpstr>Presentación de PowerPoint</vt:lpstr>
      <vt:lpstr>Detalles alumnado</vt:lpstr>
      <vt:lpstr>Detalles alumnado</vt:lpstr>
      <vt:lpstr>Detalles alumnado</vt:lpstr>
      <vt:lpstr>Detalles alumnado</vt:lpstr>
      <vt:lpstr>Detalles alumnado</vt:lpstr>
      <vt:lpstr>Detalles alumnado</vt:lpstr>
      <vt:lpstr>Presentación de PowerPoint</vt:lpstr>
      <vt:lpstr>Exportación de datos</vt:lpstr>
      <vt:lpstr>Exportación de datos</vt:lpstr>
      <vt:lpstr>Presentación de PowerPoint</vt:lpstr>
      <vt:lpstr>Uso de ActivaApp</vt:lpstr>
      <vt:lpstr>Guía de uso de ActivaApp, una aplicación de actividad física generada para escolares y adolescentes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Microsoft Office User</dc:creator>
  <cp:lastModifiedBy>Microsoft Office User</cp:lastModifiedBy>
  <cp:revision>43</cp:revision>
  <dcterms:created xsi:type="dcterms:W3CDTF">2025-01-13T10:42:47Z</dcterms:created>
  <dcterms:modified xsi:type="dcterms:W3CDTF">2025-09-29T19:36:37Z</dcterms:modified>
</cp:coreProperties>
</file>